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tags/tag12.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26" r:id="rId2"/>
    <p:sldId id="656" r:id="rId3"/>
    <p:sldId id="653" r:id="rId4"/>
    <p:sldId id="424" r:id="rId5"/>
    <p:sldId id="441" r:id="rId6"/>
    <p:sldId id="630" r:id="rId7"/>
    <p:sldId id="631" r:id="rId8"/>
    <p:sldId id="632" r:id="rId9"/>
    <p:sldId id="633" r:id="rId10"/>
    <p:sldId id="634" r:id="rId11"/>
    <p:sldId id="635" r:id="rId12"/>
    <p:sldId id="636" r:id="rId13"/>
    <p:sldId id="638" r:id="rId14"/>
    <p:sldId id="639" r:id="rId15"/>
    <p:sldId id="607" r:id="rId16"/>
    <p:sldId id="573" r:id="rId17"/>
    <p:sldId id="574" r:id="rId18"/>
    <p:sldId id="640" r:id="rId19"/>
    <p:sldId id="641" r:id="rId20"/>
    <p:sldId id="642" r:id="rId21"/>
    <p:sldId id="643" r:id="rId22"/>
    <p:sldId id="654" r:id="rId23"/>
    <p:sldId id="609" r:id="rId24"/>
    <p:sldId id="612" r:id="rId25"/>
    <p:sldId id="645" r:id="rId26"/>
    <p:sldId id="646" r:id="rId27"/>
    <p:sldId id="610" r:id="rId28"/>
    <p:sldId id="616" r:id="rId29"/>
    <p:sldId id="647" r:id="rId30"/>
    <p:sldId id="648" r:id="rId31"/>
    <p:sldId id="649" r:id="rId32"/>
    <p:sldId id="650" r:id="rId33"/>
    <p:sldId id="651" r:id="rId34"/>
    <p:sldId id="657" r:id="rId35"/>
    <p:sldId id="303" r:id="rId36"/>
    <p:sldId id="655" r:id="rId37"/>
    <p:sldId id="658" r:id="rId38"/>
    <p:sldId id="305" r:id="rId39"/>
    <p:sldId id="659" r:id="rId40"/>
  </p:sldIdLst>
  <p:sldSz cx="9144000" cy="5715000" type="screen16x10"/>
  <p:notesSz cx="6797675" cy="9926638"/>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11" pos="317" userDrawn="1">
          <p15:clr>
            <a:srgbClr val="A4A3A4"/>
          </p15:clr>
        </p15:guide>
        <p15:guide id="13" orient="horz" pos="1732" userDrawn="1">
          <p15:clr>
            <a:srgbClr val="A4A3A4"/>
          </p15:clr>
        </p15:guide>
        <p15:guide id="14" orient="horz" pos="177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EFF4"/>
    <a:srgbClr val="7150A0"/>
    <a:srgbClr val="FFD8D4"/>
    <a:srgbClr val="808799"/>
    <a:srgbClr val="FFD7C1"/>
    <a:srgbClr val="EE4639"/>
    <a:srgbClr val="B6362A"/>
    <a:srgbClr val="00B1C2"/>
    <a:srgbClr val="60448C"/>
    <a:srgbClr val="E3DCED"/>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49" autoAdjust="0"/>
    <p:restoredTop sz="95268" autoAdjust="0"/>
  </p:normalViewPr>
  <p:slideViewPr>
    <p:cSldViewPr snapToGrid="0" snapToObjects="1" showGuides="1">
      <p:cViewPr varScale="1">
        <p:scale>
          <a:sx n="137" d="100"/>
          <a:sy n="137" d="100"/>
        </p:scale>
        <p:origin x="1056" y="108"/>
      </p:cViewPr>
      <p:guideLst>
        <p:guide pos="2880"/>
        <p:guide pos="317"/>
        <p:guide orient="horz" pos="1732"/>
        <p:guide orient="horz" pos="1777"/>
      </p:guideLst>
    </p:cSldViewPr>
  </p:slideViewPr>
  <p:notesTextViewPr>
    <p:cViewPr>
      <p:scale>
        <a:sx n="3" d="2"/>
        <a:sy n="3" d="2"/>
      </p:scale>
      <p:origin x="0" y="0"/>
    </p:cViewPr>
  </p:notesTextViewPr>
  <p:sorterViewPr>
    <p:cViewPr>
      <p:scale>
        <a:sx n="1" d="1"/>
        <a:sy n="1" d="1"/>
      </p:scale>
      <p:origin x="0" y="-4194"/>
    </p:cViewPr>
  </p:sorterViewPr>
  <p:notesViewPr>
    <p:cSldViewPr snapToGrid="0" snapToObjects="1">
      <p:cViewPr varScale="1">
        <p:scale>
          <a:sx n="46" d="100"/>
          <a:sy n="46" d="100"/>
        </p:scale>
        <p:origin x="298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1932DC7-834F-6148-86AF-F72164F7FFC1}" type="datetimeFigureOut">
              <a:rPr lang="es-ES" smtClean="0"/>
              <a:t>09/08/2024</a:t>
            </a:fld>
            <a:endParaRPr lang="es-ES"/>
          </a:p>
        </p:txBody>
      </p:sp>
      <p:sp>
        <p:nvSpPr>
          <p:cNvPr id="4" name="Marcador de pie de página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6CEA6FD5-E31A-6D44-BE80-5A94AC694FC0}" type="slidenum">
              <a:rPr lang="es-ES" smtClean="0"/>
              <a:t>‹Nº›</a:t>
            </a:fld>
            <a:endParaRPr lang="es-ES"/>
          </a:p>
        </p:txBody>
      </p:sp>
    </p:spTree>
    <p:extLst>
      <p:ext uri="{BB962C8B-B14F-4D97-AF65-F5344CB8AC3E}">
        <p14:creationId xmlns:p14="http://schemas.microsoft.com/office/powerpoint/2010/main" val="342651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fld id="{FFDF1720-AE80-4069-8D89-2C76E8AFD874}" type="datetimeFigureOut">
              <a:rPr lang="es-PE" smtClean="0"/>
              <a:t>9/08/2024</a:t>
            </a:fld>
            <a:endParaRPr lang="es-PE"/>
          </a:p>
        </p:txBody>
      </p:sp>
      <p:sp>
        <p:nvSpPr>
          <p:cNvPr id="4" name="Marcador de imagen de diapositiva 3"/>
          <p:cNvSpPr>
            <a:spLocks noGrp="1" noRot="1" noChangeAspect="1"/>
          </p:cNvSpPr>
          <p:nvPr>
            <p:ph type="sldImg" idx="2"/>
          </p:nvPr>
        </p:nvSpPr>
        <p:spPr>
          <a:xfrm>
            <a:off x="719138" y="1241425"/>
            <a:ext cx="5359400" cy="3349625"/>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56700CA-E45F-416D-B659-25554F846B43}" type="slidenum">
              <a:rPr lang="es-PE" smtClean="0"/>
              <a:t>‹Nº›</a:t>
            </a:fld>
            <a:endParaRPr lang="es-PE"/>
          </a:p>
        </p:txBody>
      </p:sp>
    </p:spTree>
    <p:extLst>
      <p:ext uri="{BB962C8B-B14F-4D97-AF65-F5344CB8AC3E}">
        <p14:creationId xmlns:p14="http://schemas.microsoft.com/office/powerpoint/2010/main" val="12485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a:t>
            </a:fld>
            <a:endParaRPr lang="es-PE"/>
          </a:p>
        </p:txBody>
      </p:sp>
    </p:spTree>
    <p:extLst>
      <p:ext uri="{BB962C8B-B14F-4D97-AF65-F5344CB8AC3E}">
        <p14:creationId xmlns:p14="http://schemas.microsoft.com/office/powerpoint/2010/main" val="113846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2560874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050" b="1" dirty="0">
                <a:latin typeface="+mn-lt"/>
                <a:cs typeface="Arial" panose="020B0604020202020204" pitchFamily="34" charset="0"/>
              </a:rPr>
              <a:t>Mayor productividad: </a:t>
            </a:r>
            <a:r>
              <a:rPr lang="es-ES" sz="1050" dirty="0">
                <a:latin typeface="+mn-lt"/>
                <a:cs typeface="Arial" panose="020B0604020202020204" pitchFamily="34" charset="0"/>
              </a:rPr>
              <a:t>optimiza y automatiza los procesos de negocio centrales para ayudar a todas las personas de la organización a hacer más con menos recursos.</a:t>
            </a:r>
          </a:p>
          <a:p>
            <a:r>
              <a:rPr lang="es-ES" sz="1050" b="1" dirty="0">
                <a:latin typeface="+mn-lt"/>
                <a:cs typeface="Arial" panose="020B0604020202020204" pitchFamily="34" charset="0"/>
              </a:rPr>
              <a:t>Información estratégica más profunda: </a:t>
            </a:r>
            <a:r>
              <a:rPr lang="es-ES" sz="1050" dirty="0">
                <a:latin typeface="+mn-lt"/>
                <a:cs typeface="Arial" panose="020B0604020202020204" pitchFamily="34" charset="0"/>
              </a:rPr>
              <a:t>elimina los silos de información, para obtener una única fuente de información confiable, y se obtengas respuestas rápidas a preguntas de negocio críticas.</a:t>
            </a:r>
          </a:p>
          <a:p>
            <a:r>
              <a:rPr lang="es-ES" sz="1050" b="1" dirty="0">
                <a:latin typeface="+mn-lt"/>
                <a:cs typeface="Arial" panose="020B0604020202020204" pitchFamily="34" charset="0"/>
              </a:rPr>
              <a:t>Informes acelerados: </a:t>
            </a:r>
            <a:r>
              <a:rPr lang="es-ES" sz="1050" dirty="0">
                <a:latin typeface="+mn-lt"/>
                <a:cs typeface="Arial" panose="020B0604020202020204" pitchFamily="34" charset="0"/>
              </a:rPr>
              <a:t>agiliza los informes financieros y de negocios y comparte los resultados fácilmente. Para actuar en base a información estratégica y mejorar el rendimiento en tiempo real.</a:t>
            </a:r>
          </a:p>
          <a:p>
            <a:r>
              <a:rPr lang="es-ES" sz="1050" b="1" dirty="0">
                <a:latin typeface="+mn-lt"/>
                <a:cs typeface="Arial" panose="020B0604020202020204" pitchFamily="34" charset="0"/>
              </a:rPr>
              <a:t>Reduzca el riesgo: </a:t>
            </a:r>
            <a:r>
              <a:rPr lang="es-ES" sz="1050" dirty="0">
                <a:latin typeface="+mn-lt"/>
                <a:cs typeface="Arial" panose="020B0604020202020204" pitchFamily="34" charset="0"/>
              </a:rPr>
              <a:t>maximiza la visibilidad y el control del negocio, que garantice el </a:t>
            </a:r>
            <a:r>
              <a:rPr lang="es-ES" sz="1050" i="1" dirty="0">
                <a:latin typeface="+mn-lt"/>
                <a:cs typeface="Arial" panose="020B0604020202020204" pitchFamily="34" charset="0"/>
              </a:rPr>
              <a:t>compliance</a:t>
            </a:r>
            <a:r>
              <a:rPr lang="es-ES" sz="1050" dirty="0">
                <a:latin typeface="+mn-lt"/>
                <a:cs typeface="Arial" panose="020B0604020202020204" pitchFamily="34" charset="0"/>
              </a:rPr>
              <a:t> de los requisitos regulatorios, y proyecte y prevenga riesgos.</a:t>
            </a:r>
          </a:p>
          <a:p>
            <a:r>
              <a:rPr lang="es-ES" sz="1050" b="1" dirty="0">
                <a:latin typeface="+mn-lt"/>
                <a:cs typeface="Arial" panose="020B0604020202020204" pitchFamily="34" charset="0"/>
              </a:rPr>
              <a:t>IT más simple: </a:t>
            </a:r>
            <a:r>
              <a:rPr lang="es-ES" sz="1050" dirty="0">
                <a:latin typeface="+mn-lt"/>
                <a:cs typeface="Arial" panose="020B0604020202020204" pitchFamily="34" charset="0"/>
              </a:rPr>
              <a:t>usando aplicaciones de ERP integradas que comparten una base de datos, se puede simplificar la TI y ofrecerles a todos una manera más fácil de trabajar.</a:t>
            </a:r>
          </a:p>
          <a:p>
            <a:r>
              <a:rPr lang="es-ES" sz="1050" b="1" dirty="0">
                <a:latin typeface="+mn-lt"/>
                <a:cs typeface="Arial" panose="020B0604020202020204" pitchFamily="34" charset="0"/>
              </a:rPr>
              <a:t>Agilidad mejorada: </a:t>
            </a:r>
            <a:r>
              <a:rPr lang="es-ES" sz="1050" dirty="0">
                <a:latin typeface="+mn-lt"/>
                <a:cs typeface="Arial" panose="020B0604020202020204" pitchFamily="34" charset="0"/>
              </a:rPr>
              <a:t>con operaciones eficientes y rápido acceso a datos en tiempo real, puede identificarse rápidamente nuevas oportunidades y reaccionar a ellas.</a:t>
            </a:r>
            <a:endParaRPr lang="es-PE" sz="1050"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3450550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405505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291448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4083923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1437431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792349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85470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2556940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38650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a:t>
            </a:fld>
            <a:endParaRPr lang="es-PE"/>
          </a:p>
        </p:txBody>
      </p:sp>
    </p:spTree>
    <p:extLst>
      <p:ext uri="{BB962C8B-B14F-4D97-AF65-F5344CB8AC3E}">
        <p14:creationId xmlns:p14="http://schemas.microsoft.com/office/powerpoint/2010/main" val="2682908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2414572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1419892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2489031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mn-lt"/>
                <a:cs typeface="Arial" panose="020B0604020202020204" pitchFamily="34" charset="0"/>
              </a:rPr>
              <a:t>Implica realizar transacciones comerciales en línea que permiten a los consumidores efectuar compras desde la comodidad de sus hogares utilizando dispositivos como computadoras, teléfonos inteligentes o tabletas.</a:t>
            </a:r>
          </a:p>
          <a:p>
            <a:endParaRPr lang="es-ES" dirty="0">
              <a:latin typeface="+mn-lt"/>
              <a:cs typeface="Arial" panose="020B0604020202020204" pitchFamily="34" charset="0"/>
            </a:endParaRPr>
          </a:p>
          <a:p>
            <a:r>
              <a:rPr lang="es-ES" dirty="0">
                <a:latin typeface="+mn-lt"/>
                <a:cs typeface="Arial" panose="020B0604020202020204" pitchFamily="34" charset="0"/>
              </a:rPr>
              <a:t>El comercio electrónico ha experimentado una evolución significativa a lo largo del tiempo. Al comienzo, se basaba en transacciones electrónicas simples, como la venta de productos por medio de catálogos en línea. Sin embargo, con el avance de la tecnología y el crecimiento de Internet, el comercio electrónico se ha expandido y diversificado en diversas formas.</a:t>
            </a:r>
          </a:p>
          <a:p>
            <a:endParaRPr lang="es-ES" dirty="0">
              <a:latin typeface="+mn-lt"/>
              <a:cs typeface="Arial" panose="020B0604020202020204" pitchFamily="34" charset="0"/>
            </a:endParaRPr>
          </a:p>
          <a:p>
            <a:r>
              <a:rPr lang="es-ES" dirty="0">
                <a:latin typeface="+mn-lt"/>
                <a:cs typeface="Arial" panose="020B0604020202020204" pitchFamily="34" charset="0"/>
              </a:rPr>
              <a:t>Una de las primeras etapas importantes del comercio electrónico fue la del surgimiento de sitios web de venta minorista en línea, donde las empresas podían mostrar y vender sus productos directamente a los consumidores. Posteriormente, se desarrollaron plataformas de comercio electrónico más sofisticadas que ofrecían funciones como carritos de compras, opciones de pago seguras y seguimiento de envíos.</a:t>
            </a:r>
          </a:p>
          <a:p>
            <a:endParaRPr lang="es-ES" dirty="0">
              <a:latin typeface="+mn-lt"/>
              <a:cs typeface="Arial" panose="020B0604020202020204" pitchFamily="34" charset="0"/>
            </a:endParaRPr>
          </a:p>
          <a:p>
            <a:r>
              <a:rPr lang="es-ES" dirty="0">
                <a:latin typeface="+mn-lt"/>
                <a:cs typeface="Arial" panose="020B0604020202020204" pitchFamily="34" charset="0"/>
              </a:rPr>
              <a:t>Con la popularización de los dispositivos móviles, el comercio electrónico móvil ha ganado terreno de forma significativa. Los consumidores ahora pueden realizar compras rápidas y convenientes desde sus teléfonos inteligentes o tabletas, lo que ha impulsado aún más el crecimiento del comercio electrónico.</a:t>
            </a:r>
          </a:p>
          <a:p>
            <a:endParaRPr lang="es-ES" dirty="0">
              <a:latin typeface="+mn-lt"/>
              <a:cs typeface="Arial" panose="020B0604020202020204" pitchFamily="34" charset="0"/>
            </a:endParaRPr>
          </a:p>
          <a:p>
            <a:r>
              <a:rPr lang="es-ES" dirty="0">
                <a:latin typeface="+mn-lt"/>
                <a:cs typeface="Arial" panose="020B0604020202020204" pitchFamily="34" charset="0"/>
              </a:rPr>
              <a:t>En cuanto a los beneficios del comercio electrónico, tanto las empresas como los consumidores experimentan ventajas significativas. A las empresas el comercio electrónico les brinda la oportunidad de llegar a un mercado global sin las restricciones propias de la venta en una tienda física. Pueden establecer tiendas en línea que funcionan las 24 horas del día, los 7 días de la semana, lo que amplía enormemente su alcance y potencial de ventas. Además, el comercio electrónico puede reducir los costos operativos, ya que no requiere una infraestructura física costosa.</a:t>
            </a:r>
          </a:p>
          <a:p>
            <a:endParaRPr lang="es-ES" dirty="0">
              <a:latin typeface="+mn-lt"/>
              <a:cs typeface="Arial" panose="020B0604020202020204" pitchFamily="34" charset="0"/>
            </a:endParaRPr>
          </a:p>
          <a:p>
            <a:r>
              <a:rPr lang="es-ES" dirty="0">
                <a:latin typeface="+mn-lt"/>
                <a:cs typeface="Arial" panose="020B0604020202020204" pitchFamily="34" charset="0"/>
              </a:rPr>
              <a:t>A los consumidores el comercio electrónico ofrece comodidad y conveniencia. Pueden realizar compras en cualquier momento y desde cualquier lugar, sin las limitaciones de horarios de las tiendas físicas. Además, en general, el comercio electrónico ofrece una mayor variedad de productos y opciones de comparación de precios, lo que facilita la búsqueda del mejor producto u oferta.</a:t>
            </a:r>
          </a:p>
          <a:p>
            <a:endParaRPr lang="es-ES" dirty="0">
              <a:latin typeface="+mn-lt"/>
              <a:cs typeface="Arial" panose="020B0604020202020204" pitchFamily="34" charset="0"/>
            </a:endParaRPr>
          </a:p>
          <a:p>
            <a:r>
              <a:rPr lang="es-ES" dirty="0">
                <a:latin typeface="+mn-lt"/>
                <a:cs typeface="Arial" panose="020B0604020202020204" pitchFamily="34" charset="0"/>
              </a:rPr>
              <a:t>Sin embargo, el comercio electrónico también presenta desafíos tanto para las empresas como para los consumidores. Algunos de los desafíos para las empresas incluyen la intensa competencia en línea, la necesidad de desarrollar estrategias efectivas de marketing digital y de ofrecer a sus clientes la garantía de una experiencia de compra segura y confiable.</a:t>
            </a:r>
          </a:p>
          <a:p>
            <a:endParaRPr lang="es-ES" dirty="0">
              <a:latin typeface="+mn-lt"/>
              <a:cs typeface="Arial" panose="020B0604020202020204" pitchFamily="34" charset="0"/>
            </a:endParaRPr>
          </a:p>
          <a:p>
            <a:r>
              <a:rPr lang="es-ES" dirty="0">
                <a:latin typeface="+mn-lt"/>
                <a:cs typeface="Arial" panose="020B0604020202020204" pitchFamily="34" charset="0"/>
              </a:rPr>
              <a:t>Para los consumidores, los desafíos pueden incluir la preocupación por la seguridad y privacidad de sus datos personales y financieros y una sensación de inseguridad en cuanto al producto que compran por no poder contar con la experiencia táctil y sensorial que se obtiene al comprar en una tienda física.</a:t>
            </a:r>
          </a:p>
          <a:p>
            <a:endParaRPr lang="es-ES" dirty="0">
              <a:latin typeface="+mn-lt"/>
              <a:cs typeface="Arial" panose="020B0604020202020204" pitchFamily="34" charset="0"/>
            </a:endParaRPr>
          </a:p>
          <a:p>
            <a:r>
              <a:rPr lang="es-ES" dirty="0">
                <a:latin typeface="+mn-lt"/>
                <a:cs typeface="Arial" panose="020B0604020202020204" pitchFamily="34" charset="0"/>
              </a:rPr>
              <a:t>Así, a medida que la tecnología sigue avanzando, se espera que el comercio electrónico siga evolucionando, brindando nuevas oportunidades (con los desafíos aparejados) a las empresas y mejorando la experiencia de compra de los consumidores.</a:t>
            </a:r>
            <a:endParaRPr lang="es-PE"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1786526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3061777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mn-lt"/>
                <a:cs typeface="Arial" panose="020B0604020202020204" pitchFamily="34" charset="0"/>
              </a:rPr>
              <a:t>1. E-Commerce B2C (Business-</a:t>
            </a:r>
            <a:r>
              <a:rPr lang="es-ES" dirty="0" err="1">
                <a:latin typeface="+mn-lt"/>
                <a:cs typeface="Arial" panose="020B0604020202020204" pitchFamily="34" charset="0"/>
              </a:rPr>
              <a:t>to</a:t>
            </a:r>
            <a:r>
              <a:rPr lang="es-ES" dirty="0">
                <a:latin typeface="+mn-lt"/>
                <a:cs typeface="Arial" panose="020B0604020202020204" pitchFamily="34" charset="0"/>
              </a:rPr>
              <a:t>-</a:t>
            </a:r>
            <a:r>
              <a:rPr lang="es-ES" dirty="0" err="1">
                <a:latin typeface="+mn-lt"/>
                <a:cs typeface="Arial" panose="020B0604020202020204" pitchFamily="34" charset="0"/>
              </a:rPr>
              <a:t>Consumer</a:t>
            </a:r>
            <a:r>
              <a:rPr lang="es-ES" dirty="0">
                <a:latin typeface="+mn-lt"/>
                <a:cs typeface="Arial" panose="020B0604020202020204" pitchFamily="34" charset="0"/>
              </a:rPr>
              <a:t>):</a:t>
            </a:r>
          </a:p>
          <a:p>
            <a:r>
              <a:rPr lang="es-ES" dirty="0">
                <a:latin typeface="+mn-lt"/>
                <a:cs typeface="Arial" panose="020B0604020202020204" pitchFamily="34" charset="0"/>
              </a:rPr>
              <a:t>En este modelo, las empresas venden productos o servicios directamente a los consumidores finales. Es el tipo de comercio electrónico más conocido y ampliamente utilizado. Las empresas crean tiendas en línea donde los clientes pueden realizar compras y realizar transacciones. Ejemplos de empresas conocidas en este modelo son Amazon, Linio, Mercado Libre.</a:t>
            </a:r>
          </a:p>
          <a:p>
            <a:endParaRPr lang="es-ES" dirty="0">
              <a:latin typeface="+mn-lt"/>
              <a:cs typeface="Arial" panose="020B0604020202020204" pitchFamily="34" charset="0"/>
            </a:endParaRPr>
          </a:p>
          <a:p>
            <a:r>
              <a:rPr lang="es-ES" dirty="0">
                <a:latin typeface="+mn-lt"/>
                <a:cs typeface="Arial" panose="020B0604020202020204" pitchFamily="34" charset="0"/>
              </a:rPr>
              <a:t>2. E-Commerce B2B (Business-</a:t>
            </a:r>
            <a:r>
              <a:rPr lang="es-ES" dirty="0" err="1">
                <a:latin typeface="+mn-lt"/>
                <a:cs typeface="Arial" panose="020B0604020202020204" pitchFamily="34" charset="0"/>
              </a:rPr>
              <a:t>to</a:t>
            </a:r>
            <a:r>
              <a:rPr lang="es-ES" dirty="0">
                <a:latin typeface="+mn-lt"/>
                <a:cs typeface="Arial" panose="020B0604020202020204" pitchFamily="34" charset="0"/>
              </a:rPr>
              <a:t>-Business):</a:t>
            </a:r>
          </a:p>
          <a:p>
            <a:r>
              <a:rPr lang="es-ES" dirty="0">
                <a:latin typeface="+mn-lt"/>
                <a:cs typeface="Arial" panose="020B0604020202020204" pitchFamily="34" charset="0"/>
              </a:rPr>
              <a:t>En este modelo, las empresas realizan transacciones comerciales con otras empresas. Así, este modelo implica la venta de productos o servicios de una empresa a otra empresa. Las transacciones pueden involucrar grandes volúmenes de pedidos y negociaciones personalizadas. Ejemplos de empresas conocidas que operan en este modelo incluyen Alibaba. </a:t>
            </a:r>
          </a:p>
          <a:p>
            <a:endParaRPr lang="es-ES" dirty="0">
              <a:latin typeface="+mn-lt"/>
              <a:cs typeface="Arial" panose="020B0604020202020204" pitchFamily="34" charset="0"/>
            </a:endParaRPr>
          </a:p>
          <a:p>
            <a:r>
              <a:rPr lang="es-ES" dirty="0">
                <a:latin typeface="+mn-lt"/>
                <a:cs typeface="Arial" panose="020B0604020202020204" pitchFamily="34" charset="0"/>
              </a:rPr>
              <a:t>3. C2C (</a:t>
            </a:r>
            <a:r>
              <a:rPr lang="es-ES" dirty="0" err="1">
                <a:latin typeface="+mn-lt"/>
                <a:cs typeface="Arial" panose="020B0604020202020204" pitchFamily="34" charset="0"/>
              </a:rPr>
              <a:t>Consumer-to-Consumer</a:t>
            </a:r>
            <a:r>
              <a:rPr lang="es-ES" dirty="0">
                <a:latin typeface="+mn-lt"/>
                <a:cs typeface="Arial" panose="020B0604020202020204" pitchFamily="34" charset="0"/>
              </a:rPr>
              <a:t>):</a:t>
            </a:r>
          </a:p>
          <a:p>
            <a:r>
              <a:rPr lang="es-ES" dirty="0">
                <a:latin typeface="+mn-lt"/>
                <a:cs typeface="Arial" panose="020B0604020202020204" pitchFamily="34" charset="0"/>
              </a:rPr>
              <a:t>En este modelo, los consumidores les venden productos o servicios directamente a otros consumidores por medio de plataformas en línea. Las plataformas actúan como intermediarios y facilitan las transacciones entre los vendedores y los compradores. Ejemplos de empresas conocidas en este modelo incluyen Mercado Libre, OLX. </a:t>
            </a:r>
          </a:p>
          <a:p>
            <a:endParaRPr lang="es-ES" dirty="0">
              <a:latin typeface="+mn-lt"/>
              <a:cs typeface="Arial" panose="020B0604020202020204" pitchFamily="34" charset="0"/>
            </a:endParaRPr>
          </a:p>
          <a:p>
            <a:endParaRPr lang="es-ES" dirty="0">
              <a:latin typeface="+mn-lt"/>
              <a:cs typeface="Arial" panose="020B0604020202020204" pitchFamily="34" charset="0"/>
            </a:endParaRPr>
          </a:p>
          <a:p>
            <a:endParaRPr lang="es-ES"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26</a:t>
            </a:fld>
            <a:endParaRPr lang="es-PE"/>
          </a:p>
        </p:txBody>
      </p:sp>
    </p:spTree>
    <p:extLst>
      <p:ext uri="{BB962C8B-B14F-4D97-AF65-F5344CB8AC3E}">
        <p14:creationId xmlns:p14="http://schemas.microsoft.com/office/powerpoint/2010/main" val="3074363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1195888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2664314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mn-lt"/>
                <a:cs typeface="Arial" panose="020B0604020202020204" pitchFamily="34" charset="0"/>
              </a:rPr>
              <a:t>Cualquiera de las tres fórmulas es válida, las tres son aproximaciones al comportamiento del inventario promedio y representan fórmulas que son “modelos de inventario”.</a:t>
            </a:r>
            <a:endParaRPr lang="es-PE"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2456500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426596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mn-lt"/>
                <a:cs typeface="Arial" panose="020B0604020202020204" pitchFamily="34" charset="0"/>
              </a:rPr>
              <a:t>El tamaño de lote es 1000 cajas.</a:t>
            </a:r>
            <a:endParaRPr lang="es-PE"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877689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mn-lt"/>
                <a:cs typeface="Arial" panose="020B0604020202020204" pitchFamily="34" charset="0"/>
              </a:rPr>
              <a:t>Considerando el tamaño de lote en 1000 cajas y un SS = 200. Con D = 45,000, S = 100, I = 20 % y C = 45 soles por caja el CTL = 10,800.</a:t>
            </a:r>
            <a:endParaRPr lang="es-PE"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3059817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3123268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pPr marL="228600" indent="-228600" rtl="0">
              <a:buFont typeface="+mj-lt"/>
              <a:buAutoNum type="arabicPeriod"/>
            </a:pPr>
            <a:endParaRPr lang="es-PE" sz="1200" b="0" dirty="0">
              <a:effectLst/>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pPr marL="228600" indent="-228600" rtl="0">
              <a:buFont typeface="+mj-lt"/>
              <a:buAutoNum type="arabicPeriod"/>
            </a:pPr>
            <a:endParaRPr lang="es-PE" sz="1200" b="0" dirty="0">
              <a:effectLst/>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36</a:t>
            </a:fld>
            <a:endParaRPr lang="es-PE"/>
          </a:p>
        </p:txBody>
      </p:sp>
    </p:spTree>
    <p:extLst>
      <p:ext uri="{BB962C8B-B14F-4D97-AF65-F5344CB8AC3E}">
        <p14:creationId xmlns:p14="http://schemas.microsoft.com/office/powerpoint/2010/main" val="269557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s-PE" sz="1200" kern="1200" dirty="0">
                <a:solidFill>
                  <a:schemeClr val="tx1"/>
                </a:solidFill>
                <a:effectLst/>
                <a:latin typeface="Arial" panose="020B0604020202020204" pitchFamily="34" charset="0"/>
                <a:ea typeface="+mn-ea"/>
                <a:cs typeface="Arial" panose="020B0604020202020204" pitchFamily="34" charset="0"/>
              </a:rPr>
              <a:t> </a:t>
            </a:r>
          </a:p>
          <a:p>
            <a:endParaRPr lang="es-PE" sz="12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38</a:t>
            </a:fld>
            <a:endParaRPr lang="es-PE"/>
          </a:p>
        </p:txBody>
      </p:sp>
    </p:spTree>
    <p:extLst>
      <p:ext uri="{BB962C8B-B14F-4D97-AF65-F5344CB8AC3E}">
        <p14:creationId xmlns:p14="http://schemas.microsoft.com/office/powerpoint/2010/main" val="1849043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050" dirty="0">
                <a:latin typeface="+mn-lt"/>
                <a:cs typeface="Arial" panose="020B0604020202020204" pitchFamily="34" charset="0"/>
              </a:rPr>
              <a:t>En los años 60 nacen las aplicaciones para resolver las necesidades básicas en las compañías (software menos robusto). Además, también llega la ingeniería del software. En los 70 surgen los sistemas transaccionales, lógica centrada en los datos, lógicas de las bases de datos y los primeros sistemas de contabilidad para las actividades y procesos básicos del área financiera.</a:t>
            </a:r>
          </a:p>
          <a:p>
            <a:r>
              <a:rPr lang="es-ES" sz="1050" dirty="0">
                <a:latin typeface="+mn-lt"/>
                <a:cs typeface="Arial" panose="020B0604020202020204" pitchFamily="34" charset="0"/>
              </a:rPr>
              <a:t>Todos los siguientes sistemas tenían una función netamente operativa;</a:t>
            </a:r>
          </a:p>
          <a:p>
            <a:r>
              <a:rPr lang="es-ES" sz="1050" dirty="0">
                <a:latin typeface="+mn-lt"/>
                <a:cs typeface="Arial" panose="020B0604020202020204" pitchFamily="34" charset="0"/>
              </a:rPr>
              <a:t>Sistemas para la gestión de la información (MIS)</a:t>
            </a:r>
          </a:p>
          <a:p>
            <a:r>
              <a:rPr lang="es-ES" sz="1050" dirty="0">
                <a:latin typeface="+mn-lt"/>
                <a:cs typeface="Arial" panose="020B0604020202020204" pitchFamily="34" charset="0"/>
              </a:rPr>
              <a:t>Sistemas de control de inventario</a:t>
            </a:r>
          </a:p>
          <a:p>
            <a:r>
              <a:rPr lang="es-ES" sz="1050" dirty="0">
                <a:latin typeface="+mn-lt"/>
                <a:cs typeface="Arial" panose="020B0604020202020204" pitchFamily="34" charset="0"/>
              </a:rPr>
              <a:t>Sistemas de ventas: En el pasado solo se preocupaba por vender, nada de mercadeo estructurado.</a:t>
            </a:r>
          </a:p>
          <a:p>
            <a:r>
              <a:rPr lang="es-ES" sz="1050" dirty="0">
                <a:latin typeface="+mn-lt"/>
                <a:cs typeface="Arial" panose="020B0604020202020204" pitchFamily="34" charset="0"/>
              </a:rPr>
              <a:t>Sistemas de costeo: Para saber cuánto valen los insumos de la empresa (precio de mercado). Los sistemas de costeo servían para determinar de acuerdo el margen y de acuerdo a las variables mercantiles cuánto cuesta fabricar o construir un bien.</a:t>
            </a:r>
          </a:p>
          <a:p>
            <a:r>
              <a:rPr lang="es-ES" sz="1050" dirty="0">
                <a:latin typeface="+mn-lt"/>
                <a:cs typeface="Arial" panose="020B0604020202020204" pitchFamily="34" charset="0"/>
              </a:rPr>
              <a:t>Sistemas de información Gerenciales (SIG): Estos sistemas suplen las necesidades administrativas que solicitan los ejecutivos de los altos mandos mejorando la eficiencia de los procesos administrativos.</a:t>
            </a:r>
          </a:p>
          <a:p>
            <a:r>
              <a:rPr lang="es-ES" sz="1050" dirty="0">
                <a:latin typeface="+mn-lt"/>
                <a:cs typeface="Arial" panose="020B0604020202020204" pitchFamily="34" charset="0"/>
              </a:rPr>
              <a:t>Sistemas de información para la toma de decisiones (DDS): Donde los clientes juegan un papel importante en estos sistemas. Estas aplicaciones van destinadas a brindar análisis de cómo está la situación actual de la compañía y así tomar decisiones acertadas.</a:t>
            </a:r>
          </a:p>
          <a:p>
            <a:r>
              <a:rPr lang="es-ES" sz="1050" dirty="0">
                <a:latin typeface="+mn-lt"/>
                <a:cs typeface="Arial" panose="020B0604020202020204" pitchFamily="34" charset="0"/>
              </a:rPr>
              <a:t>Sistemas de información tradicionales: Contempla componentes como personas.</a:t>
            </a:r>
          </a:p>
          <a:p>
            <a:r>
              <a:rPr lang="es-ES" sz="1050" dirty="0">
                <a:latin typeface="+mn-lt"/>
                <a:cs typeface="Arial" panose="020B0604020202020204" pitchFamily="34" charset="0"/>
              </a:rPr>
              <a:t>El proceso de planificación ha evolucionado considerablemente. Un aspecto de los más importantes es la planeación por escenarios que contempla los posibles escenarios a futuro (escenario mejor, probable y peor).Para evolucionar el necesario automatizar la gestión del conocimiento, pero su transición es muy lenta. Además con la evolución los sistemas de información pasan de ser netamente operativos a ayudar en la gestión de todos los recursos. Se pasa de un modelo jerarquizado a un modelo centrado en procesos → Cadena de suministros (valor).</a:t>
            </a:r>
            <a:endParaRPr lang="es-PE" sz="1050"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3583363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050" dirty="0">
                <a:latin typeface="+mn-lt"/>
                <a:cs typeface="Arial" panose="020B0604020202020204" pitchFamily="34" charset="0"/>
              </a:rPr>
              <a:t>Los sistemas de información han evolucionado por niveles de ejecución. Hay los que apoyan a la gerencia media y seniors en las empresas. Los ERP ocupan los 3 niveles, pero hay sistemas muy especializados por procesos específicos. </a:t>
            </a:r>
            <a:endParaRPr lang="es-PE" sz="1050"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a:t>
            </a:fld>
            <a:endParaRPr lang="es-PE"/>
          </a:p>
        </p:txBody>
      </p:sp>
    </p:spTree>
    <p:extLst>
      <p:ext uri="{BB962C8B-B14F-4D97-AF65-F5344CB8AC3E}">
        <p14:creationId xmlns:p14="http://schemas.microsoft.com/office/powerpoint/2010/main" val="948998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050" dirty="0">
                <a:latin typeface="+mn-lt"/>
                <a:cs typeface="Arial" panose="020B0604020202020204" pitchFamily="34" charset="0"/>
              </a:rPr>
              <a:t>Los ejemplos son WMS, TMS y otros.</a:t>
            </a:r>
            <a:endParaRPr lang="es-PE" sz="1050"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7</a:t>
            </a:fld>
            <a:endParaRPr lang="es-PE"/>
          </a:p>
        </p:txBody>
      </p:sp>
    </p:spTree>
    <p:extLst>
      <p:ext uri="{BB962C8B-B14F-4D97-AF65-F5344CB8AC3E}">
        <p14:creationId xmlns:p14="http://schemas.microsoft.com/office/powerpoint/2010/main" val="2268116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29927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310370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27818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8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431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ema - 1 Imagen A">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2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11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65EF583-9E64-EA48-99E0-A67A51BF01D5}"/>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7" name="TextBox 7">
            <a:extLst>
              <a:ext uri="{FF2B5EF4-FFF2-40B4-BE49-F238E27FC236}">
                <a16:creationId xmlns:a16="http://schemas.microsoft.com/office/drawing/2014/main" id="{15F11F7E-91F2-A44C-9CF8-2A6CE0AFFA4E}"/>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15</a:t>
            </a:r>
            <a:endParaRPr lang="en-US" sz="80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AFEA67E4-B7CA-3A4E-A794-1CB86788AEA4}"/>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extLst>
      <p:ext uri="{BB962C8B-B14F-4D97-AF65-F5344CB8AC3E}">
        <p14:creationId xmlns:p14="http://schemas.microsoft.com/office/powerpoint/2010/main" val="36359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2"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2767" userDrawn="1">
          <p15:clr>
            <a:srgbClr val="F26B43"/>
          </p15:clr>
        </p15:guide>
        <p15:guide id="4" pos="2993" userDrawn="1">
          <p15:clr>
            <a:srgbClr val="F26B43"/>
          </p15:clr>
        </p15:guide>
        <p15:guide id="5" pos="317" userDrawn="1">
          <p15:clr>
            <a:srgbClr val="F26B43"/>
          </p15:clr>
        </p15:guide>
        <p15:guide id="6" pos="431" userDrawn="1">
          <p15:clr>
            <a:srgbClr val="F26B43"/>
          </p15:clr>
        </p15:guide>
        <p15:guide id="7" pos="5465" userDrawn="1">
          <p15:clr>
            <a:srgbClr val="F26B43"/>
          </p15:clr>
        </p15:guide>
        <p15:guide id="8" orient="horz" pos="303" userDrawn="1">
          <p15:clr>
            <a:srgbClr val="F26B43"/>
          </p15:clr>
        </p15:guide>
        <p15:guide id="9" orient="horz" pos="575"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6.emf"/><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46.png"/><Relationship Id="rId4" Type="http://schemas.openxmlformats.org/officeDocument/2006/relationships/image" Target="../media/image45.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46.png"/><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49.png"/><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CB4767F7-FDCC-4340-BAE8-196B442D5159}"/>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CuadroTexto 11">
            <a:extLst>
              <a:ext uri="{FF2B5EF4-FFF2-40B4-BE49-F238E27FC236}">
                <a16:creationId xmlns:a16="http://schemas.microsoft.com/office/drawing/2014/main" id="{E7F52407-983F-7A48-8E69-4B481E0E7D2A}"/>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13" name="Rectángulo 12">
            <a:extLst>
              <a:ext uri="{FF2B5EF4-FFF2-40B4-BE49-F238E27FC236}">
                <a16:creationId xmlns:a16="http://schemas.microsoft.com/office/drawing/2014/main" id="{7BB2C6DF-F962-964D-B0C9-E1F39EBC1D58}"/>
              </a:ext>
            </a:extLst>
          </p:cNvPr>
          <p:cNvSpPr/>
          <p:nvPr/>
        </p:nvSpPr>
        <p:spPr>
          <a:xfrm>
            <a:off x="503237" y="3219842"/>
            <a:ext cx="2993495" cy="1972078"/>
          </a:xfrm>
          <a:prstGeom prst="rect">
            <a:avLst/>
          </a:prstGeom>
        </p:spPr>
        <p:txBody>
          <a:bodyPr wrap="square" lIns="0" tIns="0" rIns="0" bIns="0">
            <a:spAutoFit/>
          </a:bodyPr>
          <a:lstStyle/>
          <a:p>
            <a:pPr marL="177800" indent="-177800">
              <a:lnSpc>
                <a:spcPct val="120000"/>
              </a:lnSpc>
              <a:buClr>
                <a:srgbClr val="C42E91"/>
              </a:buClr>
              <a:buSzPct val="100000"/>
              <a:buFont typeface="Arial"/>
              <a:buChar char="•"/>
            </a:pPr>
            <a:r>
              <a:rPr lang="es-ES" sz="1200" dirty="0">
                <a:latin typeface="Graphik-Medium" charset="0"/>
              </a:rPr>
              <a:t>Sistemas de información de la cadena de suministros</a:t>
            </a:r>
          </a:p>
          <a:p>
            <a:pPr marL="177800" indent="-177800">
              <a:lnSpc>
                <a:spcPct val="120000"/>
              </a:lnSpc>
              <a:buClr>
                <a:srgbClr val="C42E91"/>
              </a:buClr>
              <a:buSzPct val="100000"/>
              <a:buFont typeface="Arial"/>
              <a:buChar char="•"/>
            </a:pPr>
            <a:r>
              <a:rPr lang="es-ES" sz="1200" dirty="0">
                <a:latin typeface="Graphik-Medium" charset="0"/>
              </a:rPr>
              <a:t>Qué es un sistema ERP</a:t>
            </a:r>
          </a:p>
          <a:p>
            <a:pPr marL="177800" indent="-177800">
              <a:lnSpc>
                <a:spcPct val="120000"/>
              </a:lnSpc>
              <a:buClr>
                <a:srgbClr val="C42E91"/>
              </a:buClr>
              <a:buSzPct val="100000"/>
              <a:buFont typeface="Arial"/>
              <a:buChar char="•"/>
            </a:pPr>
            <a:r>
              <a:rPr lang="es-ES" sz="1200" dirty="0">
                <a:latin typeface="Graphik-Medium" charset="0"/>
              </a:rPr>
              <a:t>Importancia del </a:t>
            </a:r>
            <a:r>
              <a:rPr lang="es-ES" sz="1200" i="1" dirty="0" err="1">
                <a:latin typeface="Graphik-Medium" charset="0"/>
              </a:rPr>
              <a:t>Warehouse</a:t>
            </a:r>
            <a:r>
              <a:rPr lang="es-ES" sz="1200" dirty="0">
                <a:latin typeface="Graphik-Medium" charset="0"/>
              </a:rPr>
              <a:t> en la gestión de materiales y su relación con otras áreas de la empresa</a:t>
            </a:r>
          </a:p>
          <a:p>
            <a:pPr marL="177800" indent="-177800">
              <a:lnSpc>
                <a:spcPct val="120000"/>
              </a:lnSpc>
              <a:buClr>
                <a:srgbClr val="C42E91"/>
              </a:buClr>
              <a:buSzPct val="100000"/>
              <a:buFont typeface="Arial"/>
              <a:buChar char="•"/>
            </a:pPr>
            <a:r>
              <a:rPr lang="es-ES" sz="1200" dirty="0">
                <a:latin typeface="Graphik-Medium" charset="0"/>
              </a:rPr>
              <a:t>Identificación por RFID y Códigos QR</a:t>
            </a:r>
          </a:p>
          <a:p>
            <a:pPr marL="177800" indent="-177800">
              <a:lnSpc>
                <a:spcPct val="120000"/>
              </a:lnSpc>
              <a:buClr>
                <a:srgbClr val="C42E91"/>
              </a:buClr>
              <a:buSzPct val="100000"/>
              <a:buFont typeface="Arial"/>
              <a:buChar char="•"/>
            </a:pPr>
            <a:r>
              <a:rPr lang="es-ES" sz="1200" i="1" dirty="0" err="1">
                <a:latin typeface="Graphik-Medium" charset="0"/>
              </a:rPr>
              <a:t>Ecommerce</a:t>
            </a:r>
            <a:endParaRPr lang="es-ES" sz="1200" i="1" dirty="0">
              <a:latin typeface="Graphik-Medium" charset="0"/>
            </a:endParaRPr>
          </a:p>
          <a:p>
            <a:pPr marL="177800" indent="-177800">
              <a:lnSpc>
                <a:spcPct val="120000"/>
              </a:lnSpc>
              <a:buClr>
                <a:srgbClr val="C42E91"/>
              </a:buClr>
              <a:buSzPct val="100000"/>
              <a:buFont typeface="Arial"/>
              <a:buChar char="•"/>
            </a:pPr>
            <a:r>
              <a:rPr lang="es-ES" sz="1200" dirty="0">
                <a:latin typeface="Graphik-Medium" charset="0"/>
              </a:rPr>
              <a:t>Costos logísticos</a:t>
            </a:r>
          </a:p>
        </p:txBody>
      </p:sp>
      <p:sp>
        <p:nvSpPr>
          <p:cNvPr id="16" name="CuadroTexto 15">
            <a:extLst>
              <a:ext uri="{FF2B5EF4-FFF2-40B4-BE49-F238E27FC236}">
                <a16:creationId xmlns:a16="http://schemas.microsoft.com/office/drawing/2014/main" id="{31BFE461-3CC3-614B-B866-ACE9E1C47B6B}"/>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15</a:t>
            </a:r>
          </a:p>
        </p:txBody>
      </p:sp>
      <p:pic>
        <p:nvPicPr>
          <p:cNvPr id="17" name="Imagen 16">
            <a:extLst>
              <a:ext uri="{FF2B5EF4-FFF2-40B4-BE49-F238E27FC236}">
                <a16:creationId xmlns:a16="http://schemas.microsoft.com/office/drawing/2014/main" id="{9F7DAF76-AF24-9D4D-8361-F32CF5D17CD2}"/>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18" name="Imagen 17">
            <a:extLst>
              <a:ext uri="{FF2B5EF4-FFF2-40B4-BE49-F238E27FC236}">
                <a16:creationId xmlns:a16="http://schemas.microsoft.com/office/drawing/2014/main" id="{FC422C1A-196A-8F4E-B50F-A855EF8F4C6A}"/>
              </a:ext>
            </a:extLst>
          </p:cNvPr>
          <p:cNvPicPr>
            <a:picLocks noChangeAspect="1"/>
          </p:cNvPicPr>
          <p:nvPr/>
        </p:nvPicPr>
        <p:blipFill rotWithShape="1">
          <a:blip r:embed="rId4"/>
          <a:srcRect r="172"/>
          <a:stretch/>
        </p:blipFill>
        <p:spPr>
          <a:xfrm>
            <a:off x="3742531" y="-9832"/>
            <a:ext cx="5401469" cy="5724832"/>
          </a:xfrm>
          <a:prstGeom prst="rect">
            <a:avLst/>
          </a:prstGeom>
        </p:spPr>
      </p:pic>
      <p:sp>
        <p:nvSpPr>
          <p:cNvPr id="19" name="Rectángulo 18">
            <a:extLst>
              <a:ext uri="{FF2B5EF4-FFF2-40B4-BE49-F238E27FC236}">
                <a16:creationId xmlns:a16="http://schemas.microsoft.com/office/drawing/2014/main" id="{22A674B1-3DCA-0940-B347-4B33402C1FF9}"/>
              </a:ext>
            </a:extLst>
          </p:cNvPr>
          <p:cNvSpPr/>
          <p:nvPr/>
        </p:nvSpPr>
        <p:spPr>
          <a:xfrm>
            <a:off x="503239" y="2177570"/>
            <a:ext cx="3213718" cy="830997"/>
          </a:xfrm>
          <a:prstGeom prst="rect">
            <a:avLst/>
          </a:prstGeom>
        </p:spPr>
        <p:txBody>
          <a:bodyPr wrap="square" lIns="0" tIns="0" rIns="0" bIns="0">
            <a:spAutoFit/>
          </a:bodyPr>
          <a:lstStyle/>
          <a:p>
            <a:pPr>
              <a:lnSpc>
                <a:spcPct val="90000"/>
              </a:lnSpc>
            </a:pPr>
            <a:r>
              <a:rPr lang="es-PE" sz="2000" dirty="0">
                <a:latin typeface="Graphik-Medium" charset="0"/>
                <a:ea typeface="Graphik-Medium" charset="0"/>
                <a:cs typeface="Graphik-Medium" charset="0"/>
              </a:rPr>
              <a:t>SISTEMAS DE</a:t>
            </a:r>
            <a:br>
              <a:rPr lang="es-PE" sz="2000" dirty="0">
                <a:latin typeface="Graphik-Medium" charset="0"/>
                <a:ea typeface="Graphik-Medium" charset="0"/>
                <a:cs typeface="Graphik-Medium" charset="0"/>
              </a:rPr>
            </a:br>
            <a:r>
              <a:rPr lang="es-PE" sz="2000" b="1" dirty="0">
                <a:latin typeface="Graphik Bold" charset="0"/>
                <a:ea typeface="Graphik Bold" charset="0"/>
                <a:cs typeface="Graphik Bold" charset="0"/>
              </a:rPr>
              <a:t>INFORMACIÓN</a:t>
            </a:r>
            <a:br>
              <a:rPr lang="es-PE" sz="2000" b="1" dirty="0">
                <a:latin typeface="Graphik Bold" charset="0"/>
                <a:ea typeface="Graphik Bold" charset="0"/>
                <a:cs typeface="Graphik Bold" charset="0"/>
              </a:rPr>
            </a:br>
            <a:r>
              <a:rPr lang="es-PE" sz="2000" b="1" dirty="0">
                <a:latin typeface="Graphik Bold" charset="0"/>
                <a:ea typeface="Graphik Bold" charset="0"/>
                <a:cs typeface="Graphik Bold" charset="0"/>
              </a:rPr>
              <a:t>DE SCM</a:t>
            </a:r>
          </a:p>
        </p:txBody>
      </p:sp>
    </p:spTree>
    <p:extLst>
      <p:ext uri="{BB962C8B-B14F-4D97-AF65-F5344CB8AC3E}">
        <p14:creationId xmlns:p14="http://schemas.microsoft.com/office/powerpoint/2010/main" val="2962688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6" cy="3985706"/>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SISTEMAS INTEGRADOS DE GESTIÓN ERP</a:t>
            </a:r>
            <a:endParaRPr lang="es-PE" sz="1600" b="1"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400" spc="-10" dirty="0">
                <a:solidFill>
                  <a:srgbClr val="262626"/>
                </a:solidFill>
                <a:cs typeface="Source Sans Pro"/>
              </a:rPr>
              <a:t>Planificación de los recursos empresariales o </a:t>
            </a:r>
            <a:r>
              <a:rPr lang="es-ES" sz="1400" i="1" spc="-10" dirty="0">
                <a:solidFill>
                  <a:srgbClr val="262626"/>
                </a:solidFill>
                <a:cs typeface="Source Sans Pro"/>
              </a:rPr>
              <a:t>Enterprise Resource Planning</a:t>
            </a:r>
            <a:r>
              <a:rPr lang="es-ES" sz="1400" spc="-10" dirty="0">
                <a:solidFill>
                  <a:srgbClr val="262626"/>
                </a:solidFill>
                <a:cs typeface="Source Sans Pro"/>
              </a:rPr>
              <a:t> (ERP)</a:t>
            </a:r>
          </a:p>
          <a:p>
            <a:pPr marL="180975" indent="-169863">
              <a:buSzPct val="100000"/>
              <a:buFont typeface="Arial" panose="020B0604020202020204" pitchFamily="34" charset="0"/>
              <a:buChar char="•"/>
              <a:tabLst>
                <a:tab pos="120650" algn="l"/>
              </a:tabLst>
            </a:pPr>
            <a:endParaRPr lang="es-ES" sz="14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400" spc="-10" dirty="0">
                <a:solidFill>
                  <a:srgbClr val="262626"/>
                </a:solidFill>
                <a:cs typeface="Source Sans Pro"/>
              </a:rPr>
              <a:t>Un sistema de software ERP es un conjunto de aplicaciones o módulos integrados para gestionar los procesos de negocio centrales de una empresa, incluyendo finanzas y contabilidad, cadena de suministro, recursos humanos, aprovisionamiento, ventas, gestión de inventario y más.</a:t>
            </a:r>
          </a:p>
          <a:p>
            <a:pPr marL="180975" indent="-169863">
              <a:buSzPct val="100000"/>
              <a:buFont typeface="Arial" panose="020B0604020202020204" pitchFamily="34" charset="0"/>
              <a:buChar char="•"/>
              <a:tabLst>
                <a:tab pos="120650" algn="l"/>
              </a:tabLst>
            </a:pPr>
            <a:endParaRPr lang="es-ES" sz="14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400" spc="-10" dirty="0">
                <a:solidFill>
                  <a:srgbClr val="262626"/>
                </a:solidFill>
                <a:cs typeface="Source Sans Pro"/>
              </a:rPr>
              <a:t>Un sistema de ERP brinda la automatización, integración e inteligencia esenciales para ejecutar eficientemente todas las operaciones cotidianas de negocio. La mayoría o todos los datos de una organización deben residir en el sistema de ERP para brindar una única fuente de verdad en todo </a:t>
            </a:r>
            <a:br>
              <a:rPr lang="es-ES" sz="1400" spc="-10" dirty="0">
                <a:solidFill>
                  <a:srgbClr val="262626"/>
                </a:solidFill>
                <a:cs typeface="Source Sans Pro"/>
              </a:rPr>
            </a:br>
            <a:r>
              <a:rPr lang="es-ES" sz="1400" spc="-10" dirty="0">
                <a:solidFill>
                  <a:srgbClr val="262626"/>
                </a:solidFill>
                <a:cs typeface="Source Sans Pro"/>
              </a:rPr>
              <a:t>el negocio.</a:t>
            </a:r>
          </a:p>
        </p:txBody>
      </p:sp>
      <p:sp>
        <p:nvSpPr>
          <p:cNvPr id="4" name="Rectangle 5">
            <a:extLst>
              <a:ext uri="{FF2B5EF4-FFF2-40B4-BE49-F238E27FC236}">
                <a16:creationId xmlns:a16="http://schemas.microsoft.com/office/drawing/2014/main" id="{B42176E8-4663-2846-81EF-4C4D005BB0E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QUÉ ES UN SISTEMA ERP</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142D7268-133C-1547-8074-5689AA93F7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9" y="912813"/>
            <a:ext cx="4392612" cy="4321175"/>
          </a:xfrm>
          <a:prstGeom prst="rect">
            <a:avLst/>
          </a:prstGeom>
        </p:spPr>
      </p:pic>
    </p:spTree>
    <p:extLst>
      <p:ext uri="{BB962C8B-B14F-4D97-AF65-F5344CB8AC3E}">
        <p14:creationId xmlns:p14="http://schemas.microsoft.com/office/powerpoint/2010/main" val="292464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20751"/>
            <a:ext cx="8172451"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MERCADO DE </a:t>
            </a:r>
            <a:r>
              <a:rPr lang="es-ES" sz="1600" b="1" i="1" spc="-10" dirty="0">
                <a:solidFill>
                  <a:srgbClr val="262626"/>
                </a:solidFill>
                <a:cs typeface="Source Sans Pro"/>
              </a:rPr>
              <a:t>SOFTWARE</a:t>
            </a:r>
            <a:r>
              <a:rPr lang="es-ES" sz="1600" b="1" spc="-10" dirty="0">
                <a:solidFill>
                  <a:srgbClr val="262626"/>
                </a:solidFill>
                <a:cs typeface="Source Sans Pro"/>
              </a:rPr>
              <a:t> DE ERP PARA EMPRESAS</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El mercado de las grandes empresas está dominado por SAP. Pero en las medianas y pequeñas empresas y en sectores especializados hay sistemas ERP con menos funcionalidad o especializados en algunos procesos.</a:t>
            </a:r>
          </a:p>
        </p:txBody>
      </p:sp>
      <p:pic>
        <p:nvPicPr>
          <p:cNvPr id="2" name="Imagen 1">
            <a:extLst>
              <a:ext uri="{FF2B5EF4-FFF2-40B4-BE49-F238E27FC236}">
                <a16:creationId xmlns:a16="http://schemas.microsoft.com/office/drawing/2014/main" id="{506326C4-3B9F-1B4E-4771-2DE08377FC40}"/>
              </a:ext>
            </a:extLst>
          </p:cNvPr>
          <p:cNvPicPr>
            <a:picLocks noChangeAspect="1"/>
          </p:cNvPicPr>
          <p:nvPr/>
        </p:nvPicPr>
        <p:blipFill>
          <a:blip r:embed="rId3"/>
          <a:stretch>
            <a:fillRect/>
          </a:stretch>
        </p:blipFill>
        <p:spPr>
          <a:xfrm>
            <a:off x="684212" y="2169557"/>
            <a:ext cx="2852081" cy="1331962"/>
          </a:xfrm>
          <a:prstGeom prst="rect">
            <a:avLst/>
          </a:prstGeom>
        </p:spPr>
      </p:pic>
      <p:pic>
        <p:nvPicPr>
          <p:cNvPr id="4" name="Imagen 3">
            <a:extLst>
              <a:ext uri="{FF2B5EF4-FFF2-40B4-BE49-F238E27FC236}">
                <a16:creationId xmlns:a16="http://schemas.microsoft.com/office/drawing/2014/main" id="{FD144022-C241-F973-C596-7242B34228D4}"/>
              </a:ext>
            </a:extLst>
          </p:cNvPr>
          <p:cNvPicPr>
            <a:picLocks noChangeAspect="1"/>
          </p:cNvPicPr>
          <p:nvPr/>
        </p:nvPicPr>
        <p:blipFill>
          <a:blip r:embed="rId4"/>
          <a:stretch>
            <a:fillRect/>
          </a:stretch>
        </p:blipFill>
        <p:spPr>
          <a:xfrm>
            <a:off x="3736402" y="2026520"/>
            <a:ext cx="2332163" cy="1518335"/>
          </a:xfrm>
          <a:prstGeom prst="rect">
            <a:avLst/>
          </a:prstGeom>
        </p:spPr>
      </p:pic>
      <p:pic>
        <p:nvPicPr>
          <p:cNvPr id="6" name="Imagen 5">
            <a:extLst>
              <a:ext uri="{FF2B5EF4-FFF2-40B4-BE49-F238E27FC236}">
                <a16:creationId xmlns:a16="http://schemas.microsoft.com/office/drawing/2014/main" id="{9841F833-90ED-D5F3-B23F-B503703D6EEE}"/>
              </a:ext>
            </a:extLst>
          </p:cNvPr>
          <p:cNvPicPr>
            <a:picLocks noChangeAspect="1"/>
          </p:cNvPicPr>
          <p:nvPr/>
        </p:nvPicPr>
        <p:blipFill>
          <a:blip r:embed="rId5"/>
          <a:stretch>
            <a:fillRect/>
          </a:stretch>
        </p:blipFill>
        <p:spPr>
          <a:xfrm>
            <a:off x="6518377" y="2359269"/>
            <a:ext cx="1939051" cy="1090716"/>
          </a:xfrm>
          <a:prstGeom prst="rect">
            <a:avLst/>
          </a:prstGeom>
        </p:spPr>
      </p:pic>
      <p:pic>
        <p:nvPicPr>
          <p:cNvPr id="7" name="Imagen 6">
            <a:extLst>
              <a:ext uri="{FF2B5EF4-FFF2-40B4-BE49-F238E27FC236}">
                <a16:creationId xmlns:a16="http://schemas.microsoft.com/office/drawing/2014/main" id="{565573F6-4738-D1C1-ACF1-9FBD4C6D2F1B}"/>
              </a:ext>
            </a:extLst>
          </p:cNvPr>
          <p:cNvPicPr>
            <a:picLocks noChangeAspect="1"/>
          </p:cNvPicPr>
          <p:nvPr/>
        </p:nvPicPr>
        <p:blipFill>
          <a:blip r:embed="rId6"/>
          <a:stretch>
            <a:fillRect/>
          </a:stretch>
        </p:blipFill>
        <p:spPr>
          <a:xfrm>
            <a:off x="892575" y="3314108"/>
            <a:ext cx="2252477" cy="1251376"/>
          </a:xfrm>
          <a:prstGeom prst="rect">
            <a:avLst/>
          </a:prstGeom>
        </p:spPr>
      </p:pic>
      <p:pic>
        <p:nvPicPr>
          <p:cNvPr id="8" name="Imagen 7">
            <a:extLst>
              <a:ext uri="{FF2B5EF4-FFF2-40B4-BE49-F238E27FC236}">
                <a16:creationId xmlns:a16="http://schemas.microsoft.com/office/drawing/2014/main" id="{95ABBB99-2C84-D6B7-8867-6903B526DFCA}"/>
              </a:ext>
            </a:extLst>
          </p:cNvPr>
          <p:cNvPicPr>
            <a:picLocks noChangeAspect="1"/>
          </p:cNvPicPr>
          <p:nvPr/>
        </p:nvPicPr>
        <p:blipFill>
          <a:blip r:embed="rId7"/>
          <a:stretch>
            <a:fillRect/>
          </a:stretch>
        </p:blipFill>
        <p:spPr>
          <a:xfrm>
            <a:off x="3836337" y="3544855"/>
            <a:ext cx="2132292" cy="864005"/>
          </a:xfrm>
          <a:prstGeom prst="rect">
            <a:avLst/>
          </a:prstGeom>
        </p:spPr>
      </p:pic>
      <p:pic>
        <p:nvPicPr>
          <p:cNvPr id="9" name="Imagen 8">
            <a:extLst>
              <a:ext uri="{FF2B5EF4-FFF2-40B4-BE49-F238E27FC236}">
                <a16:creationId xmlns:a16="http://schemas.microsoft.com/office/drawing/2014/main" id="{6E0FFCB9-1F12-37DE-A711-8E0E016095D2}"/>
              </a:ext>
            </a:extLst>
          </p:cNvPr>
          <p:cNvPicPr>
            <a:picLocks noChangeAspect="1"/>
          </p:cNvPicPr>
          <p:nvPr/>
        </p:nvPicPr>
        <p:blipFill>
          <a:blip r:embed="rId8"/>
          <a:stretch>
            <a:fillRect/>
          </a:stretch>
        </p:blipFill>
        <p:spPr>
          <a:xfrm>
            <a:off x="6942544" y="3394438"/>
            <a:ext cx="1090716" cy="1090716"/>
          </a:xfrm>
          <a:prstGeom prst="rect">
            <a:avLst/>
          </a:prstGeom>
        </p:spPr>
      </p:pic>
      <p:sp>
        <p:nvSpPr>
          <p:cNvPr id="10" name="Rectangle 5">
            <a:extLst>
              <a:ext uri="{FF2B5EF4-FFF2-40B4-BE49-F238E27FC236}">
                <a16:creationId xmlns:a16="http://schemas.microsoft.com/office/drawing/2014/main" id="{B6413994-5904-E945-8C7B-EB37859950C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QUÉ ES UN SISTEMA ERP</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971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3618207"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BENEFICIOS CLAVE DE UN SISTEMA ERP</a:t>
            </a:r>
            <a:endParaRPr lang="es-PE" sz="1600" b="1" spc="-10" dirty="0">
              <a:solidFill>
                <a:srgbClr val="262626"/>
              </a:solidFill>
              <a:cs typeface="Source Sans Pro"/>
            </a:endParaRPr>
          </a:p>
        </p:txBody>
      </p:sp>
      <p:pic>
        <p:nvPicPr>
          <p:cNvPr id="10" name="Imagen 9">
            <a:extLst>
              <a:ext uri="{FF2B5EF4-FFF2-40B4-BE49-F238E27FC236}">
                <a16:creationId xmlns:a16="http://schemas.microsoft.com/office/drawing/2014/main" id="{6BE8C1FC-CC6B-5FE5-D7AC-D8BAEEAB0BCE}"/>
              </a:ext>
            </a:extLst>
          </p:cNvPr>
          <p:cNvPicPr>
            <a:picLocks noChangeAspect="1"/>
          </p:cNvPicPr>
          <p:nvPr/>
        </p:nvPicPr>
        <p:blipFill>
          <a:blip r:embed="rId3"/>
          <a:stretch>
            <a:fillRect/>
          </a:stretch>
        </p:blipFill>
        <p:spPr>
          <a:xfrm>
            <a:off x="4572000" y="1304772"/>
            <a:ext cx="1582994" cy="1582994"/>
          </a:xfrm>
          <a:prstGeom prst="rect">
            <a:avLst/>
          </a:prstGeom>
        </p:spPr>
      </p:pic>
      <p:pic>
        <p:nvPicPr>
          <p:cNvPr id="16" name="Imagen 15">
            <a:extLst>
              <a:ext uri="{FF2B5EF4-FFF2-40B4-BE49-F238E27FC236}">
                <a16:creationId xmlns:a16="http://schemas.microsoft.com/office/drawing/2014/main" id="{EDB3D5A5-6CD9-9C5D-EE28-58775E1D4937}"/>
              </a:ext>
            </a:extLst>
          </p:cNvPr>
          <p:cNvPicPr>
            <a:picLocks noChangeAspect="1"/>
          </p:cNvPicPr>
          <p:nvPr/>
        </p:nvPicPr>
        <p:blipFill>
          <a:blip r:embed="rId4"/>
          <a:stretch>
            <a:fillRect/>
          </a:stretch>
        </p:blipFill>
        <p:spPr>
          <a:xfrm>
            <a:off x="4409003" y="2996352"/>
            <a:ext cx="2252816" cy="2252816"/>
          </a:xfrm>
          <a:prstGeom prst="rect">
            <a:avLst/>
          </a:prstGeom>
        </p:spPr>
      </p:pic>
      <p:pic>
        <p:nvPicPr>
          <p:cNvPr id="17" name="Imagen 16">
            <a:extLst>
              <a:ext uri="{FF2B5EF4-FFF2-40B4-BE49-F238E27FC236}">
                <a16:creationId xmlns:a16="http://schemas.microsoft.com/office/drawing/2014/main" id="{ECC1275E-53E0-F612-BC2B-BDA4D4E8FEC6}"/>
              </a:ext>
            </a:extLst>
          </p:cNvPr>
          <p:cNvPicPr>
            <a:picLocks noChangeAspect="1"/>
          </p:cNvPicPr>
          <p:nvPr/>
        </p:nvPicPr>
        <p:blipFill rotWithShape="1">
          <a:blip r:embed="rId5"/>
          <a:srcRect l="24839" t="9525" r="33806" b="5137"/>
          <a:stretch/>
        </p:blipFill>
        <p:spPr>
          <a:xfrm>
            <a:off x="6777585" y="3183008"/>
            <a:ext cx="1747081" cy="1802598"/>
          </a:xfrm>
          <a:prstGeom prst="rect">
            <a:avLst/>
          </a:prstGeom>
        </p:spPr>
      </p:pic>
      <p:sp>
        <p:nvSpPr>
          <p:cNvPr id="8" name="Rectangle 5">
            <a:extLst>
              <a:ext uri="{FF2B5EF4-FFF2-40B4-BE49-F238E27FC236}">
                <a16:creationId xmlns:a16="http://schemas.microsoft.com/office/drawing/2014/main" id="{E9FB0191-2E36-E04D-8CCD-3429B6BABEF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QUÉ ES UN SISTEMA ERP</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3" name="Rectángulo 12">
            <a:extLst>
              <a:ext uri="{FF2B5EF4-FFF2-40B4-BE49-F238E27FC236}">
                <a16:creationId xmlns:a16="http://schemas.microsoft.com/office/drawing/2014/main" id="{E3F3651B-DB95-1D42-89A3-271B5DC72D02}"/>
              </a:ext>
            </a:extLst>
          </p:cNvPr>
          <p:cNvSpPr/>
          <p:nvPr/>
        </p:nvSpPr>
        <p:spPr>
          <a:xfrm>
            <a:off x="1189556" y="1408429"/>
            <a:ext cx="3069696"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Integración de la información.</a:t>
            </a:r>
          </a:p>
        </p:txBody>
      </p:sp>
      <p:sp>
        <p:nvSpPr>
          <p:cNvPr id="14" name="Rectángulo 13">
            <a:extLst>
              <a:ext uri="{FF2B5EF4-FFF2-40B4-BE49-F238E27FC236}">
                <a16:creationId xmlns:a16="http://schemas.microsoft.com/office/drawing/2014/main" id="{1BB2EE74-50CA-774A-8224-98203E7BE198}"/>
              </a:ext>
            </a:extLst>
          </p:cNvPr>
          <p:cNvSpPr/>
          <p:nvPr/>
        </p:nvSpPr>
        <p:spPr>
          <a:xfrm>
            <a:off x="415080" y="1340380"/>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01</a:t>
            </a:r>
            <a:endParaRPr lang="es-PE" sz="2400" b="1" dirty="0">
              <a:solidFill>
                <a:srgbClr val="01B1C3"/>
              </a:solidFill>
              <a:latin typeface="Calibri" charset="0"/>
              <a:ea typeface="Calibri" charset="0"/>
              <a:cs typeface="Calibri" charset="0"/>
            </a:endParaRPr>
          </a:p>
        </p:txBody>
      </p:sp>
      <p:cxnSp>
        <p:nvCxnSpPr>
          <p:cNvPr id="18" name="Conector recto 17">
            <a:extLst>
              <a:ext uri="{FF2B5EF4-FFF2-40B4-BE49-F238E27FC236}">
                <a16:creationId xmlns:a16="http://schemas.microsoft.com/office/drawing/2014/main" id="{4A60B141-C07D-D54F-80BB-F742D110F717}"/>
              </a:ext>
            </a:extLst>
          </p:cNvPr>
          <p:cNvCxnSpPr>
            <a:cxnSpLocks/>
            <a:endCxn id="50" idx="4"/>
          </p:cNvCxnSpPr>
          <p:nvPr/>
        </p:nvCxnSpPr>
        <p:spPr>
          <a:xfrm>
            <a:off x="971105" y="1466296"/>
            <a:ext cx="0" cy="2860106"/>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97684E6A-716D-6C4D-9CEF-4E3AFBF766DF}"/>
              </a:ext>
            </a:extLst>
          </p:cNvPr>
          <p:cNvSpPr/>
          <p:nvPr/>
        </p:nvSpPr>
        <p:spPr>
          <a:xfrm>
            <a:off x="415080" y="1781353"/>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02</a:t>
            </a:r>
            <a:endParaRPr lang="es-PE" sz="2400" b="1" dirty="0">
              <a:solidFill>
                <a:srgbClr val="01B1C3"/>
              </a:solidFill>
              <a:latin typeface="Calibri" charset="0"/>
              <a:ea typeface="Calibri" charset="0"/>
              <a:cs typeface="Calibri" charset="0"/>
            </a:endParaRPr>
          </a:p>
        </p:txBody>
      </p:sp>
      <p:sp>
        <p:nvSpPr>
          <p:cNvPr id="20" name="Rectángulo 19">
            <a:extLst>
              <a:ext uri="{FF2B5EF4-FFF2-40B4-BE49-F238E27FC236}">
                <a16:creationId xmlns:a16="http://schemas.microsoft.com/office/drawing/2014/main" id="{FD91048D-7DAC-8F4E-BEED-75D1CC86FC8F}"/>
              </a:ext>
            </a:extLst>
          </p:cNvPr>
          <p:cNvSpPr/>
          <p:nvPr/>
        </p:nvSpPr>
        <p:spPr>
          <a:xfrm>
            <a:off x="415080" y="2246157"/>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03</a:t>
            </a:r>
            <a:endParaRPr lang="es-PE" sz="2800" b="1" dirty="0">
              <a:solidFill>
                <a:srgbClr val="01B1C3"/>
              </a:solidFill>
              <a:latin typeface="Calibri" charset="0"/>
              <a:ea typeface="Calibri" charset="0"/>
              <a:cs typeface="Calibri" charset="0"/>
            </a:endParaRPr>
          </a:p>
        </p:txBody>
      </p:sp>
      <p:sp>
        <p:nvSpPr>
          <p:cNvPr id="21" name="Rectángulo 20">
            <a:extLst>
              <a:ext uri="{FF2B5EF4-FFF2-40B4-BE49-F238E27FC236}">
                <a16:creationId xmlns:a16="http://schemas.microsoft.com/office/drawing/2014/main" id="{B3069B67-D844-B449-81EE-B73FF0BBE300}"/>
              </a:ext>
            </a:extLst>
          </p:cNvPr>
          <p:cNvSpPr/>
          <p:nvPr/>
        </p:nvSpPr>
        <p:spPr>
          <a:xfrm>
            <a:off x="1189556" y="1822193"/>
            <a:ext cx="3069696"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Mayor productividad.</a:t>
            </a:r>
          </a:p>
        </p:txBody>
      </p:sp>
      <p:sp>
        <p:nvSpPr>
          <p:cNvPr id="22" name="Rectángulo 21">
            <a:extLst>
              <a:ext uri="{FF2B5EF4-FFF2-40B4-BE49-F238E27FC236}">
                <a16:creationId xmlns:a16="http://schemas.microsoft.com/office/drawing/2014/main" id="{B4D648DE-CB83-FC47-8D89-810E8F766BAB}"/>
              </a:ext>
            </a:extLst>
          </p:cNvPr>
          <p:cNvSpPr/>
          <p:nvPr/>
        </p:nvSpPr>
        <p:spPr>
          <a:xfrm>
            <a:off x="1189556" y="2297107"/>
            <a:ext cx="3069696"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Información estratégica.</a:t>
            </a:r>
          </a:p>
        </p:txBody>
      </p:sp>
      <p:grpSp>
        <p:nvGrpSpPr>
          <p:cNvPr id="23" name="Agrupar 29">
            <a:extLst>
              <a:ext uri="{FF2B5EF4-FFF2-40B4-BE49-F238E27FC236}">
                <a16:creationId xmlns:a16="http://schemas.microsoft.com/office/drawing/2014/main" id="{CE1CF97C-BC1B-0B4C-99B9-729CECDC1C49}"/>
              </a:ext>
            </a:extLst>
          </p:cNvPr>
          <p:cNvGrpSpPr/>
          <p:nvPr/>
        </p:nvGrpSpPr>
        <p:grpSpPr>
          <a:xfrm>
            <a:off x="900709" y="1444419"/>
            <a:ext cx="140792" cy="140258"/>
            <a:chOff x="3427964" y="2244682"/>
            <a:chExt cx="225891" cy="225034"/>
          </a:xfrm>
        </p:grpSpPr>
        <p:sp>
          <p:nvSpPr>
            <p:cNvPr id="24" name="Elipse 23">
              <a:extLst>
                <a:ext uri="{FF2B5EF4-FFF2-40B4-BE49-F238E27FC236}">
                  <a16:creationId xmlns:a16="http://schemas.microsoft.com/office/drawing/2014/main" id="{739A9C53-32D7-8946-8DC4-EDB7B015ECB8}"/>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Elipse 24">
              <a:extLst>
                <a:ext uri="{FF2B5EF4-FFF2-40B4-BE49-F238E27FC236}">
                  <a16:creationId xmlns:a16="http://schemas.microsoft.com/office/drawing/2014/main" id="{A2AC15C2-09EA-1644-8B60-EB9BE60DF97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6" name="Rectángulo 25">
            <a:extLst>
              <a:ext uri="{FF2B5EF4-FFF2-40B4-BE49-F238E27FC236}">
                <a16:creationId xmlns:a16="http://schemas.microsoft.com/office/drawing/2014/main" id="{78F13878-CAD9-784B-9D4E-2A27EC5C2A3F}"/>
              </a:ext>
            </a:extLst>
          </p:cNvPr>
          <p:cNvSpPr/>
          <p:nvPr/>
        </p:nvSpPr>
        <p:spPr>
          <a:xfrm>
            <a:off x="1189556" y="2780908"/>
            <a:ext cx="3069696"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Informes acelerados.</a:t>
            </a:r>
          </a:p>
        </p:txBody>
      </p:sp>
      <p:sp>
        <p:nvSpPr>
          <p:cNvPr id="27" name="Rectángulo 26">
            <a:extLst>
              <a:ext uri="{FF2B5EF4-FFF2-40B4-BE49-F238E27FC236}">
                <a16:creationId xmlns:a16="http://schemas.microsoft.com/office/drawing/2014/main" id="{20E85CD1-BB03-4847-A7DC-8B52D8BF7B95}"/>
              </a:ext>
            </a:extLst>
          </p:cNvPr>
          <p:cNvSpPr/>
          <p:nvPr/>
        </p:nvSpPr>
        <p:spPr>
          <a:xfrm>
            <a:off x="1189556" y="3269327"/>
            <a:ext cx="3069696"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Reduce el riesgo.</a:t>
            </a:r>
          </a:p>
        </p:txBody>
      </p:sp>
      <p:sp>
        <p:nvSpPr>
          <p:cNvPr id="28" name="Rectángulo 27">
            <a:extLst>
              <a:ext uri="{FF2B5EF4-FFF2-40B4-BE49-F238E27FC236}">
                <a16:creationId xmlns:a16="http://schemas.microsoft.com/office/drawing/2014/main" id="{1CD9F182-68A0-554B-82C0-412D05260604}"/>
              </a:ext>
            </a:extLst>
          </p:cNvPr>
          <p:cNvSpPr/>
          <p:nvPr/>
        </p:nvSpPr>
        <p:spPr>
          <a:xfrm>
            <a:off x="417407" y="2724775"/>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04</a:t>
            </a:r>
            <a:endParaRPr lang="es-PE" sz="2800" b="1" dirty="0">
              <a:solidFill>
                <a:srgbClr val="01B1C3"/>
              </a:solidFill>
              <a:latin typeface="Calibri" charset="0"/>
              <a:ea typeface="Calibri" charset="0"/>
              <a:cs typeface="Calibri" charset="0"/>
            </a:endParaRPr>
          </a:p>
        </p:txBody>
      </p:sp>
      <p:sp>
        <p:nvSpPr>
          <p:cNvPr id="29" name="Rectángulo 28">
            <a:extLst>
              <a:ext uri="{FF2B5EF4-FFF2-40B4-BE49-F238E27FC236}">
                <a16:creationId xmlns:a16="http://schemas.microsoft.com/office/drawing/2014/main" id="{BC442B2D-636A-3B4E-8BAC-D625A781C364}"/>
              </a:ext>
            </a:extLst>
          </p:cNvPr>
          <p:cNvSpPr/>
          <p:nvPr/>
        </p:nvSpPr>
        <p:spPr>
          <a:xfrm>
            <a:off x="411905" y="3206483"/>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05</a:t>
            </a:r>
            <a:endParaRPr lang="es-PE" sz="2800" b="1" dirty="0">
              <a:solidFill>
                <a:srgbClr val="01B1C3"/>
              </a:solidFill>
              <a:latin typeface="Calibri" charset="0"/>
              <a:ea typeface="Calibri" charset="0"/>
              <a:cs typeface="Calibri" charset="0"/>
            </a:endParaRPr>
          </a:p>
        </p:txBody>
      </p:sp>
      <p:grpSp>
        <p:nvGrpSpPr>
          <p:cNvPr id="30" name="Agrupar 29">
            <a:extLst>
              <a:ext uri="{FF2B5EF4-FFF2-40B4-BE49-F238E27FC236}">
                <a16:creationId xmlns:a16="http://schemas.microsoft.com/office/drawing/2014/main" id="{83BD66C8-299A-4A4C-B541-0AD8ACC6126F}"/>
              </a:ext>
            </a:extLst>
          </p:cNvPr>
          <p:cNvGrpSpPr/>
          <p:nvPr/>
        </p:nvGrpSpPr>
        <p:grpSpPr>
          <a:xfrm>
            <a:off x="900709" y="1882447"/>
            <a:ext cx="140792" cy="140258"/>
            <a:chOff x="3427964" y="2244682"/>
            <a:chExt cx="225891" cy="225034"/>
          </a:xfrm>
        </p:grpSpPr>
        <p:sp>
          <p:nvSpPr>
            <p:cNvPr id="31" name="Elipse 30">
              <a:extLst>
                <a:ext uri="{FF2B5EF4-FFF2-40B4-BE49-F238E27FC236}">
                  <a16:creationId xmlns:a16="http://schemas.microsoft.com/office/drawing/2014/main" id="{E31049BC-D826-1E44-A183-41418FB15A7D}"/>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Elipse 31">
              <a:extLst>
                <a:ext uri="{FF2B5EF4-FFF2-40B4-BE49-F238E27FC236}">
                  <a16:creationId xmlns:a16="http://schemas.microsoft.com/office/drawing/2014/main" id="{645B9739-1A81-9C48-8BF7-7C974C8A295C}"/>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3" name="Agrupar 29">
            <a:extLst>
              <a:ext uri="{FF2B5EF4-FFF2-40B4-BE49-F238E27FC236}">
                <a16:creationId xmlns:a16="http://schemas.microsoft.com/office/drawing/2014/main" id="{30363353-E637-9B4D-9E1B-CA21370CFB9E}"/>
              </a:ext>
            </a:extLst>
          </p:cNvPr>
          <p:cNvGrpSpPr/>
          <p:nvPr/>
        </p:nvGrpSpPr>
        <p:grpSpPr>
          <a:xfrm>
            <a:off x="900709" y="2336902"/>
            <a:ext cx="140792" cy="140258"/>
            <a:chOff x="3427964" y="2244682"/>
            <a:chExt cx="225891" cy="225034"/>
          </a:xfrm>
        </p:grpSpPr>
        <p:sp>
          <p:nvSpPr>
            <p:cNvPr id="34" name="Elipse 33">
              <a:extLst>
                <a:ext uri="{FF2B5EF4-FFF2-40B4-BE49-F238E27FC236}">
                  <a16:creationId xmlns:a16="http://schemas.microsoft.com/office/drawing/2014/main" id="{ABB2B7AF-112C-3142-BBB1-88275F27D96C}"/>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Elipse 34">
              <a:extLst>
                <a:ext uri="{FF2B5EF4-FFF2-40B4-BE49-F238E27FC236}">
                  <a16:creationId xmlns:a16="http://schemas.microsoft.com/office/drawing/2014/main" id="{45ED9314-5B7D-954E-ABFC-119127BDB16A}"/>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6" name="Agrupar 29">
            <a:extLst>
              <a:ext uri="{FF2B5EF4-FFF2-40B4-BE49-F238E27FC236}">
                <a16:creationId xmlns:a16="http://schemas.microsoft.com/office/drawing/2014/main" id="{C1287850-8CA6-8240-86BD-417BBBB3A285}"/>
              </a:ext>
            </a:extLst>
          </p:cNvPr>
          <p:cNvGrpSpPr/>
          <p:nvPr/>
        </p:nvGrpSpPr>
        <p:grpSpPr>
          <a:xfrm>
            <a:off x="900709" y="2828239"/>
            <a:ext cx="140792" cy="140258"/>
            <a:chOff x="3427964" y="2244682"/>
            <a:chExt cx="225891" cy="225034"/>
          </a:xfrm>
        </p:grpSpPr>
        <p:sp>
          <p:nvSpPr>
            <p:cNvPr id="37" name="Elipse 36">
              <a:extLst>
                <a:ext uri="{FF2B5EF4-FFF2-40B4-BE49-F238E27FC236}">
                  <a16:creationId xmlns:a16="http://schemas.microsoft.com/office/drawing/2014/main" id="{A54D48A5-9533-F04C-B669-840984E09FD2}"/>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8" name="Elipse 37">
              <a:extLst>
                <a:ext uri="{FF2B5EF4-FFF2-40B4-BE49-F238E27FC236}">
                  <a16:creationId xmlns:a16="http://schemas.microsoft.com/office/drawing/2014/main" id="{38FE91CD-D20F-8E46-86FD-783DD7C88D9A}"/>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9" name="Agrupar 29">
            <a:extLst>
              <a:ext uri="{FF2B5EF4-FFF2-40B4-BE49-F238E27FC236}">
                <a16:creationId xmlns:a16="http://schemas.microsoft.com/office/drawing/2014/main" id="{43EA36A6-91C3-D048-B1B0-3DC02343C30B}"/>
              </a:ext>
            </a:extLst>
          </p:cNvPr>
          <p:cNvGrpSpPr/>
          <p:nvPr/>
        </p:nvGrpSpPr>
        <p:grpSpPr>
          <a:xfrm>
            <a:off x="900709" y="3308320"/>
            <a:ext cx="140792" cy="140258"/>
            <a:chOff x="3427964" y="2244682"/>
            <a:chExt cx="225891" cy="225034"/>
          </a:xfrm>
        </p:grpSpPr>
        <p:sp>
          <p:nvSpPr>
            <p:cNvPr id="40" name="Elipse 39">
              <a:extLst>
                <a:ext uri="{FF2B5EF4-FFF2-40B4-BE49-F238E27FC236}">
                  <a16:creationId xmlns:a16="http://schemas.microsoft.com/office/drawing/2014/main" id="{CAF4C532-B9E5-FB47-AE89-10E9301F8AC6}"/>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1" name="Elipse 40">
              <a:extLst>
                <a:ext uri="{FF2B5EF4-FFF2-40B4-BE49-F238E27FC236}">
                  <a16:creationId xmlns:a16="http://schemas.microsoft.com/office/drawing/2014/main" id="{5E40A249-5EC4-5645-A2C5-22F0168EBA21}"/>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2" name="Rectángulo 41">
            <a:extLst>
              <a:ext uri="{FF2B5EF4-FFF2-40B4-BE49-F238E27FC236}">
                <a16:creationId xmlns:a16="http://schemas.microsoft.com/office/drawing/2014/main" id="{9857A492-4818-CC44-A745-CF6B6259B3C7}"/>
              </a:ext>
            </a:extLst>
          </p:cNvPr>
          <p:cNvSpPr/>
          <p:nvPr/>
        </p:nvSpPr>
        <p:spPr>
          <a:xfrm>
            <a:off x="1189556" y="3708239"/>
            <a:ext cx="3069696"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Sistemas más simples.</a:t>
            </a:r>
          </a:p>
        </p:txBody>
      </p:sp>
      <p:sp>
        <p:nvSpPr>
          <p:cNvPr id="43" name="Rectángulo 42">
            <a:extLst>
              <a:ext uri="{FF2B5EF4-FFF2-40B4-BE49-F238E27FC236}">
                <a16:creationId xmlns:a16="http://schemas.microsoft.com/office/drawing/2014/main" id="{9BE13EBC-5D1C-5F41-A14D-FEFF55E61F65}"/>
              </a:ext>
            </a:extLst>
          </p:cNvPr>
          <p:cNvSpPr/>
          <p:nvPr/>
        </p:nvSpPr>
        <p:spPr>
          <a:xfrm>
            <a:off x="411905" y="3645395"/>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06</a:t>
            </a:r>
            <a:endParaRPr lang="es-PE" sz="2800" b="1" dirty="0">
              <a:solidFill>
                <a:srgbClr val="01B1C3"/>
              </a:solidFill>
              <a:latin typeface="Calibri" charset="0"/>
              <a:ea typeface="Calibri" charset="0"/>
              <a:cs typeface="Calibri" charset="0"/>
            </a:endParaRPr>
          </a:p>
        </p:txBody>
      </p:sp>
      <p:grpSp>
        <p:nvGrpSpPr>
          <p:cNvPr id="44" name="Agrupar 29">
            <a:extLst>
              <a:ext uri="{FF2B5EF4-FFF2-40B4-BE49-F238E27FC236}">
                <a16:creationId xmlns:a16="http://schemas.microsoft.com/office/drawing/2014/main" id="{CCB1DF21-E4B1-2548-A74F-765A09496052}"/>
              </a:ext>
            </a:extLst>
          </p:cNvPr>
          <p:cNvGrpSpPr/>
          <p:nvPr/>
        </p:nvGrpSpPr>
        <p:grpSpPr>
          <a:xfrm>
            <a:off x="900709" y="3747232"/>
            <a:ext cx="140792" cy="140258"/>
            <a:chOff x="3427964" y="2244682"/>
            <a:chExt cx="225891" cy="225034"/>
          </a:xfrm>
        </p:grpSpPr>
        <p:sp>
          <p:nvSpPr>
            <p:cNvPr id="45" name="Elipse 44">
              <a:extLst>
                <a:ext uri="{FF2B5EF4-FFF2-40B4-BE49-F238E27FC236}">
                  <a16:creationId xmlns:a16="http://schemas.microsoft.com/office/drawing/2014/main" id="{9DED1B18-5940-7D49-9CB7-B4D801CCEC00}"/>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6" name="Elipse 45">
              <a:extLst>
                <a:ext uri="{FF2B5EF4-FFF2-40B4-BE49-F238E27FC236}">
                  <a16:creationId xmlns:a16="http://schemas.microsoft.com/office/drawing/2014/main" id="{CDC8B2C3-70A1-044A-A84E-95271EEAF363}"/>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7" name="Rectángulo 46">
            <a:extLst>
              <a:ext uri="{FF2B5EF4-FFF2-40B4-BE49-F238E27FC236}">
                <a16:creationId xmlns:a16="http://schemas.microsoft.com/office/drawing/2014/main" id="{F443C04E-A31A-3E4E-8D1B-FC05F059A9FE}"/>
              </a:ext>
            </a:extLst>
          </p:cNvPr>
          <p:cNvSpPr/>
          <p:nvPr/>
        </p:nvSpPr>
        <p:spPr>
          <a:xfrm>
            <a:off x="1189556" y="4147151"/>
            <a:ext cx="3069696"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Agilidad.</a:t>
            </a:r>
            <a:endParaRPr lang="es-PE" sz="1400" spc="-10" dirty="0">
              <a:cs typeface="Source Sans Pro"/>
            </a:endParaRPr>
          </a:p>
        </p:txBody>
      </p:sp>
      <p:sp>
        <p:nvSpPr>
          <p:cNvPr id="48" name="Rectángulo 47">
            <a:extLst>
              <a:ext uri="{FF2B5EF4-FFF2-40B4-BE49-F238E27FC236}">
                <a16:creationId xmlns:a16="http://schemas.microsoft.com/office/drawing/2014/main" id="{84EB5D5E-CFE3-F246-BC2D-701213D490FF}"/>
              </a:ext>
            </a:extLst>
          </p:cNvPr>
          <p:cNvSpPr/>
          <p:nvPr/>
        </p:nvSpPr>
        <p:spPr>
          <a:xfrm>
            <a:off x="411905" y="4084307"/>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07</a:t>
            </a:r>
            <a:endParaRPr lang="es-PE" sz="2800" b="1" dirty="0">
              <a:solidFill>
                <a:srgbClr val="01B1C3"/>
              </a:solidFill>
              <a:latin typeface="Calibri" charset="0"/>
              <a:ea typeface="Calibri" charset="0"/>
              <a:cs typeface="Calibri" charset="0"/>
            </a:endParaRPr>
          </a:p>
        </p:txBody>
      </p:sp>
      <p:grpSp>
        <p:nvGrpSpPr>
          <p:cNvPr id="49" name="Agrupar 29">
            <a:extLst>
              <a:ext uri="{FF2B5EF4-FFF2-40B4-BE49-F238E27FC236}">
                <a16:creationId xmlns:a16="http://schemas.microsoft.com/office/drawing/2014/main" id="{602163CF-7315-9042-9AEC-4B7BB1A82700}"/>
              </a:ext>
            </a:extLst>
          </p:cNvPr>
          <p:cNvGrpSpPr/>
          <p:nvPr/>
        </p:nvGrpSpPr>
        <p:grpSpPr>
          <a:xfrm>
            <a:off x="900709" y="4186144"/>
            <a:ext cx="140792" cy="140258"/>
            <a:chOff x="3427964" y="2244682"/>
            <a:chExt cx="225891" cy="225034"/>
          </a:xfrm>
        </p:grpSpPr>
        <p:sp>
          <p:nvSpPr>
            <p:cNvPr id="50" name="Elipse 49">
              <a:extLst>
                <a:ext uri="{FF2B5EF4-FFF2-40B4-BE49-F238E27FC236}">
                  <a16:creationId xmlns:a16="http://schemas.microsoft.com/office/drawing/2014/main" id="{3CF110ED-BD62-6048-9C2E-753CA00F44D7}"/>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1" name="Elipse 50">
              <a:extLst>
                <a:ext uri="{FF2B5EF4-FFF2-40B4-BE49-F238E27FC236}">
                  <a16:creationId xmlns:a16="http://schemas.microsoft.com/office/drawing/2014/main" id="{8E52D9C8-7BC1-084C-876A-3C8866B3DD9D}"/>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pic>
        <p:nvPicPr>
          <p:cNvPr id="7" name="Imagen 6">
            <a:extLst>
              <a:ext uri="{FF2B5EF4-FFF2-40B4-BE49-F238E27FC236}">
                <a16:creationId xmlns:a16="http://schemas.microsoft.com/office/drawing/2014/main" id="{AAD930B4-5EBE-FB46-A272-2387B97EF5A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281285" y="912813"/>
            <a:ext cx="2358103" cy="1965086"/>
          </a:xfrm>
          <a:prstGeom prst="rect">
            <a:avLst/>
          </a:prstGeom>
        </p:spPr>
      </p:pic>
    </p:spTree>
    <p:extLst>
      <p:ext uri="{BB962C8B-B14F-4D97-AF65-F5344CB8AC3E}">
        <p14:creationId xmlns:p14="http://schemas.microsoft.com/office/powerpoint/2010/main" val="25184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1" y="920462"/>
            <a:ext cx="3618207"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CARACTERÍSTICAS DE UN ERP</a:t>
            </a:r>
            <a:endParaRPr lang="es-PE" sz="1600" b="1" spc="-10" dirty="0">
              <a:solidFill>
                <a:srgbClr val="262626"/>
              </a:solidFill>
              <a:cs typeface="Source Sans Pro"/>
            </a:endParaRPr>
          </a:p>
        </p:txBody>
      </p:sp>
      <p:pic>
        <p:nvPicPr>
          <p:cNvPr id="2" name="Imagen 1">
            <a:extLst>
              <a:ext uri="{FF2B5EF4-FFF2-40B4-BE49-F238E27FC236}">
                <a16:creationId xmlns:a16="http://schemas.microsoft.com/office/drawing/2014/main" id="{623FBB25-1AAF-F844-594F-0D10BB99E1E4}"/>
              </a:ext>
            </a:extLst>
          </p:cNvPr>
          <p:cNvPicPr>
            <a:picLocks noChangeAspect="1"/>
          </p:cNvPicPr>
          <p:nvPr/>
        </p:nvPicPr>
        <p:blipFill rotWithShape="1">
          <a:blip r:embed="rId3"/>
          <a:srcRect l="2429" t="3492"/>
          <a:stretch/>
        </p:blipFill>
        <p:spPr>
          <a:xfrm>
            <a:off x="4129548" y="3000795"/>
            <a:ext cx="3471225" cy="2290553"/>
          </a:xfrm>
          <a:prstGeom prst="rect">
            <a:avLst/>
          </a:prstGeom>
        </p:spPr>
      </p:pic>
      <p:grpSp>
        <p:nvGrpSpPr>
          <p:cNvPr id="4" name="Gruppieren 3">
            <a:extLst>
              <a:ext uri="{FF2B5EF4-FFF2-40B4-BE49-F238E27FC236}">
                <a16:creationId xmlns:a16="http://schemas.microsoft.com/office/drawing/2014/main" id="{BDF855E8-72F8-6027-F0A0-5C90F1A9785B}"/>
              </a:ext>
            </a:extLst>
          </p:cNvPr>
          <p:cNvGrpSpPr/>
          <p:nvPr/>
        </p:nvGrpSpPr>
        <p:grpSpPr>
          <a:xfrm>
            <a:off x="5688291" y="940079"/>
            <a:ext cx="2944368" cy="2261482"/>
            <a:chOff x="1136180" y="4515479"/>
            <a:chExt cx="2835790" cy="2230614"/>
          </a:xfrm>
        </p:grpSpPr>
        <p:sp>
          <p:nvSpPr>
            <p:cNvPr id="6" name="Sechseck 4">
              <a:extLst>
                <a:ext uri="{FF2B5EF4-FFF2-40B4-BE49-F238E27FC236}">
                  <a16:creationId xmlns:a16="http://schemas.microsoft.com/office/drawing/2014/main" id="{89EED722-44CB-DE60-2A60-6A7BFE16B485}"/>
                </a:ext>
              </a:extLst>
            </p:cNvPr>
            <p:cNvSpPr/>
            <p:nvPr/>
          </p:nvSpPr>
          <p:spPr>
            <a:xfrm>
              <a:off x="3156458" y="6048249"/>
              <a:ext cx="809499" cy="697844"/>
            </a:xfrm>
            <a:prstGeom prst="hexagon">
              <a:avLst/>
            </a:prstGeom>
            <a:solidFill>
              <a:schemeClr val="bg1"/>
            </a:solidFill>
            <a:ln w="38100">
              <a:solidFill>
                <a:srgbClr val="00B1C2"/>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7" name="Sechseck 5">
              <a:extLst>
                <a:ext uri="{FF2B5EF4-FFF2-40B4-BE49-F238E27FC236}">
                  <a16:creationId xmlns:a16="http://schemas.microsoft.com/office/drawing/2014/main" id="{E9E2C2F2-0B5F-DBC7-FF2F-53D4DA381A36}"/>
                </a:ext>
              </a:extLst>
            </p:cNvPr>
            <p:cNvSpPr/>
            <p:nvPr/>
          </p:nvSpPr>
          <p:spPr>
            <a:xfrm>
              <a:off x="1818454" y="4524550"/>
              <a:ext cx="809499" cy="697844"/>
            </a:xfrm>
            <a:prstGeom prst="hexagon">
              <a:avLst/>
            </a:prstGeom>
            <a:solidFill>
              <a:schemeClr val="bg1"/>
            </a:solidFill>
            <a:ln w="38100">
              <a:solidFill>
                <a:srgbClr val="00B1C2"/>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8" name="Sechseck 6">
              <a:extLst>
                <a:ext uri="{FF2B5EF4-FFF2-40B4-BE49-F238E27FC236}">
                  <a16:creationId xmlns:a16="http://schemas.microsoft.com/office/drawing/2014/main" id="{473CD728-6EAF-FF6C-F408-7695DDDEBB84}"/>
                </a:ext>
              </a:extLst>
            </p:cNvPr>
            <p:cNvSpPr/>
            <p:nvPr/>
          </p:nvSpPr>
          <p:spPr>
            <a:xfrm>
              <a:off x="2480197" y="4889661"/>
              <a:ext cx="809499" cy="697844"/>
            </a:xfrm>
            <a:prstGeom prst="hexagon">
              <a:avLst/>
            </a:prstGeom>
            <a:solidFill>
              <a:schemeClr val="bg1"/>
            </a:solidFill>
            <a:ln w="38100">
              <a:solidFill>
                <a:srgbClr val="00B1C2"/>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9" name="Sechseck 7">
              <a:extLst>
                <a:ext uri="{FF2B5EF4-FFF2-40B4-BE49-F238E27FC236}">
                  <a16:creationId xmlns:a16="http://schemas.microsoft.com/office/drawing/2014/main" id="{6FD004DA-E2CF-C2C3-9071-05B7531AC557}"/>
                </a:ext>
              </a:extLst>
            </p:cNvPr>
            <p:cNvSpPr/>
            <p:nvPr/>
          </p:nvSpPr>
          <p:spPr>
            <a:xfrm>
              <a:off x="1136180" y="4903033"/>
              <a:ext cx="809499" cy="697844"/>
            </a:xfrm>
            <a:prstGeom prst="hexagon">
              <a:avLst/>
            </a:prstGeom>
            <a:solidFill>
              <a:schemeClr val="bg1"/>
            </a:solidFill>
            <a:ln w="38100">
              <a:solidFill>
                <a:srgbClr val="00B1C2"/>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1" name="Sechseck 8">
              <a:extLst>
                <a:ext uri="{FF2B5EF4-FFF2-40B4-BE49-F238E27FC236}">
                  <a16:creationId xmlns:a16="http://schemas.microsoft.com/office/drawing/2014/main" id="{0D4EB23B-2E79-FB47-23D6-FFE8C9A26C15}"/>
                </a:ext>
              </a:extLst>
            </p:cNvPr>
            <p:cNvSpPr/>
            <p:nvPr/>
          </p:nvSpPr>
          <p:spPr>
            <a:xfrm>
              <a:off x="1136180" y="5663239"/>
              <a:ext cx="809499" cy="697844"/>
            </a:xfrm>
            <a:prstGeom prst="hexagon">
              <a:avLst/>
            </a:prstGeom>
            <a:solidFill>
              <a:schemeClr val="bg1"/>
            </a:solidFill>
            <a:ln w="38100">
              <a:solidFill>
                <a:srgbClr val="00B1C2"/>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2" name="Sechseck 9">
              <a:extLst>
                <a:ext uri="{FF2B5EF4-FFF2-40B4-BE49-F238E27FC236}">
                  <a16:creationId xmlns:a16="http://schemas.microsoft.com/office/drawing/2014/main" id="{24953159-564B-4259-4FB5-9850AB60EDEA}"/>
                </a:ext>
              </a:extLst>
            </p:cNvPr>
            <p:cNvSpPr/>
            <p:nvPr/>
          </p:nvSpPr>
          <p:spPr>
            <a:xfrm>
              <a:off x="2480196" y="5656401"/>
              <a:ext cx="809499" cy="697844"/>
            </a:xfrm>
            <a:prstGeom prst="hexagon">
              <a:avLst/>
            </a:prstGeom>
            <a:solidFill>
              <a:schemeClr val="bg1"/>
            </a:solidFill>
            <a:ln w="38100">
              <a:solidFill>
                <a:srgbClr val="00B1C2"/>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3" name="Sechseck 10">
              <a:extLst>
                <a:ext uri="{FF2B5EF4-FFF2-40B4-BE49-F238E27FC236}">
                  <a16:creationId xmlns:a16="http://schemas.microsoft.com/office/drawing/2014/main" id="{09C85498-608C-0173-0152-1B7D0596F1EE}"/>
                </a:ext>
              </a:extLst>
            </p:cNvPr>
            <p:cNvSpPr/>
            <p:nvPr/>
          </p:nvSpPr>
          <p:spPr>
            <a:xfrm>
              <a:off x="1818454" y="5281516"/>
              <a:ext cx="809499" cy="697844"/>
            </a:xfrm>
            <a:prstGeom prst="hexagon">
              <a:avLst/>
            </a:prstGeom>
            <a:solidFill>
              <a:schemeClr val="bg1"/>
            </a:solidFill>
            <a:ln w="38100">
              <a:solidFill>
                <a:srgbClr val="00B1C2"/>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4" name="Sechseck 11">
              <a:extLst>
                <a:ext uri="{FF2B5EF4-FFF2-40B4-BE49-F238E27FC236}">
                  <a16:creationId xmlns:a16="http://schemas.microsoft.com/office/drawing/2014/main" id="{5D15E631-C034-0FAA-C047-7A92EA213BAF}"/>
                </a:ext>
              </a:extLst>
            </p:cNvPr>
            <p:cNvSpPr/>
            <p:nvPr/>
          </p:nvSpPr>
          <p:spPr>
            <a:xfrm>
              <a:off x="1818454" y="6038481"/>
              <a:ext cx="809499" cy="697844"/>
            </a:xfrm>
            <a:prstGeom prst="hexagon">
              <a:avLst/>
            </a:prstGeom>
            <a:solidFill>
              <a:schemeClr val="bg1"/>
            </a:solidFill>
            <a:ln w="38100">
              <a:solidFill>
                <a:srgbClr val="00B1C2"/>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8" name="Sechseck 12">
              <a:extLst>
                <a:ext uri="{FF2B5EF4-FFF2-40B4-BE49-F238E27FC236}">
                  <a16:creationId xmlns:a16="http://schemas.microsoft.com/office/drawing/2014/main" id="{948202F0-58EA-1ACC-D782-6828BBD99D09}"/>
                </a:ext>
              </a:extLst>
            </p:cNvPr>
            <p:cNvSpPr/>
            <p:nvPr/>
          </p:nvSpPr>
          <p:spPr>
            <a:xfrm>
              <a:off x="3162471" y="5277918"/>
              <a:ext cx="809499" cy="697844"/>
            </a:xfrm>
            <a:prstGeom prst="hexagon">
              <a:avLst/>
            </a:prstGeom>
            <a:solidFill>
              <a:schemeClr val="bg1"/>
            </a:solidFill>
            <a:ln w="38100">
              <a:solidFill>
                <a:srgbClr val="00B1C2"/>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9" name="Sechseck 13">
              <a:extLst>
                <a:ext uri="{FF2B5EF4-FFF2-40B4-BE49-F238E27FC236}">
                  <a16:creationId xmlns:a16="http://schemas.microsoft.com/office/drawing/2014/main" id="{07CA9C2B-436C-41F6-0052-2B469689DE63}"/>
                </a:ext>
              </a:extLst>
            </p:cNvPr>
            <p:cNvSpPr/>
            <p:nvPr/>
          </p:nvSpPr>
          <p:spPr>
            <a:xfrm>
              <a:off x="3156458" y="4515479"/>
              <a:ext cx="809499" cy="697844"/>
            </a:xfrm>
            <a:prstGeom prst="hexagon">
              <a:avLst/>
            </a:prstGeom>
            <a:solidFill>
              <a:schemeClr val="bg1"/>
            </a:solidFill>
            <a:ln w="38100">
              <a:solidFill>
                <a:srgbClr val="00B1C2"/>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20" name="Textfeld 14">
              <a:extLst>
                <a:ext uri="{FF2B5EF4-FFF2-40B4-BE49-F238E27FC236}">
                  <a16:creationId xmlns:a16="http://schemas.microsoft.com/office/drawing/2014/main" id="{6639E607-5628-1131-C6A4-726F6E2826C3}"/>
                </a:ext>
              </a:extLst>
            </p:cNvPr>
            <p:cNvSpPr txBox="1"/>
            <p:nvPr/>
          </p:nvSpPr>
          <p:spPr>
            <a:xfrm>
              <a:off x="1178509" y="5073081"/>
              <a:ext cx="719936" cy="400110"/>
            </a:xfrm>
            <a:prstGeom prst="rect">
              <a:avLst/>
            </a:prstGeom>
            <a:noFill/>
          </p:spPr>
          <p:txBody>
            <a:bodyPr wrap="square" rtlCol="0">
              <a:spAutoFit/>
            </a:bodyPr>
            <a:lstStyle/>
            <a:p>
              <a:pPr algn="ctr"/>
              <a:r>
                <a:rPr lang="de-DE" sz="1000" dirty="0">
                  <a:solidFill>
                    <a:sysClr val="windowText" lastClr="000000"/>
                  </a:solidFill>
                  <a:latin typeface="+mn-lt"/>
                </a:rPr>
                <a:t>Sell</a:t>
              </a:r>
              <a:br>
                <a:rPr lang="de-DE" sz="1000" dirty="0">
                  <a:solidFill>
                    <a:sysClr val="windowText" lastClr="000000"/>
                  </a:solidFill>
                  <a:latin typeface="+mn-lt"/>
                </a:rPr>
              </a:br>
              <a:r>
                <a:rPr lang="de-DE" sz="1000" dirty="0">
                  <a:solidFill>
                    <a:sysClr val="windowText" lastClr="000000"/>
                  </a:solidFill>
                  <a:latin typeface="+mn-lt"/>
                </a:rPr>
                <a:t>(SD)</a:t>
              </a:r>
            </a:p>
          </p:txBody>
        </p:sp>
        <p:sp>
          <p:nvSpPr>
            <p:cNvPr id="21" name="Textfeld 15">
              <a:extLst>
                <a:ext uri="{FF2B5EF4-FFF2-40B4-BE49-F238E27FC236}">
                  <a16:creationId xmlns:a16="http://schemas.microsoft.com/office/drawing/2014/main" id="{6CFD226C-AAEC-7679-BE71-3CBC91FA5052}"/>
                </a:ext>
              </a:extLst>
            </p:cNvPr>
            <p:cNvSpPr txBox="1"/>
            <p:nvPr/>
          </p:nvSpPr>
          <p:spPr>
            <a:xfrm>
              <a:off x="1720224" y="4640206"/>
              <a:ext cx="1018185" cy="400110"/>
            </a:xfrm>
            <a:prstGeom prst="rect">
              <a:avLst/>
            </a:prstGeom>
            <a:noFill/>
          </p:spPr>
          <p:txBody>
            <a:bodyPr wrap="square" rtlCol="0">
              <a:spAutoFit/>
            </a:bodyPr>
            <a:lstStyle/>
            <a:p>
              <a:pPr algn="ctr"/>
              <a:r>
                <a:rPr lang="de-DE" sz="1000" dirty="0" err="1">
                  <a:solidFill>
                    <a:sysClr val="windowText" lastClr="000000"/>
                  </a:solidFill>
                  <a:latin typeface="+mn-lt"/>
                </a:rPr>
                <a:t>Buy</a:t>
              </a:r>
              <a:br>
                <a:rPr lang="de-DE" sz="1000" dirty="0">
                  <a:solidFill>
                    <a:sysClr val="windowText" lastClr="000000"/>
                  </a:solidFill>
                  <a:latin typeface="+mn-lt"/>
                </a:rPr>
              </a:br>
              <a:r>
                <a:rPr lang="de-DE" sz="1000" dirty="0">
                  <a:solidFill>
                    <a:sysClr val="windowText" lastClr="000000"/>
                  </a:solidFill>
                  <a:latin typeface="+mn-lt"/>
                </a:rPr>
                <a:t>(MM)</a:t>
              </a:r>
            </a:p>
          </p:txBody>
        </p:sp>
        <p:sp>
          <p:nvSpPr>
            <p:cNvPr id="22" name="Textfeld 16">
              <a:extLst>
                <a:ext uri="{FF2B5EF4-FFF2-40B4-BE49-F238E27FC236}">
                  <a16:creationId xmlns:a16="http://schemas.microsoft.com/office/drawing/2014/main" id="{D1F79C7D-84B2-960E-4E13-9291ACA79F52}"/>
                </a:ext>
              </a:extLst>
            </p:cNvPr>
            <p:cNvSpPr txBox="1"/>
            <p:nvPr/>
          </p:nvSpPr>
          <p:spPr>
            <a:xfrm>
              <a:off x="1858093" y="5461161"/>
              <a:ext cx="719936" cy="400110"/>
            </a:xfrm>
            <a:prstGeom prst="rect">
              <a:avLst/>
            </a:prstGeom>
            <a:noFill/>
          </p:spPr>
          <p:txBody>
            <a:bodyPr wrap="square" rtlCol="0">
              <a:spAutoFit/>
            </a:bodyPr>
            <a:lstStyle/>
            <a:p>
              <a:pPr algn="ctr"/>
              <a:r>
                <a:rPr lang="en-US" altLang="de-DE" sz="1000" dirty="0">
                  <a:solidFill>
                    <a:sysClr val="windowText" lastClr="000000"/>
                  </a:solidFill>
                  <a:latin typeface="+mn-lt"/>
                </a:rPr>
                <a:t>Make</a:t>
              </a:r>
              <a:br>
                <a:rPr lang="de-DE" sz="1000" dirty="0">
                  <a:solidFill>
                    <a:sysClr val="windowText" lastClr="000000"/>
                  </a:solidFill>
                  <a:latin typeface="+mn-lt"/>
                </a:rPr>
              </a:br>
              <a:r>
                <a:rPr lang="de-DE" sz="1000" dirty="0">
                  <a:solidFill>
                    <a:sysClr val="windowText" lastClr="000000"/>
                  </a:solidFill>
                  <a:latin typeface="+mn-lt"/>
                </a:rPr>
                <a:t>(PP)</a:t>
              </a:r>
            </a:p>
          </p:txBody>
        </p:sp>
        <p:sp>
          <p:nvSpPr>
            <p:cNvPr id="23" name="Textfeld 17">
              <a:extLst>
                <a:ext uri="{FF2B5EF4-FFF2-40B4-BE49-F238E27FC236}">
                  <a16:creationId xmlns:a16="http://schemas.microsoft.com/office/drawing/2014/main" id="{55253EF8-7392-06AB-114E-5FF5AFCB124F}"/>
                </a:ext>
              </a:extLst>
            </p:cNvPr>
            <p:cNvSpPr txBox="1"/>
            <p:nvPr/>
          </p:nvSpPr>
          <p:spPr>
            <a:xfrm>
              <a:off x="1159788" y="5842883"/>
              <a:ext cx="758283" cy="400110"/>
            </a:xfrm>
            <a:prstGeom prst="rect">
              <a:avLst/>
            </a:prstGeom>
            <a:noFill/>
          </p:spPr>
          <p:txBody>
            <a:bodyPr wrap="square" rtlCol="0">
              <a:spAutoFit/>
            </a:bodyPr>
            <a:lstStyle/>
            <a:p>
              <a:pPr algn="ctr"/>
              <a:r>
                <a:rPr lang="en-US" altLang="de-DE" sz="1000" dirty="0">
                  <a:solidFill>
                    <a:sysClr val="windowText" lastClr="000000"/>
                  </a:solidFill>
                  <a:latin typeface="+mn-lt"/>
                </a:rPr>
                <a:t>Track</a:t>
              </a:r>
              <a:br>
                <a:rPr lang="de-DE" sz="1000" dirty="0">
                  <a:solidFill>
                    <a:sysClr val="windowText" lastClr="000000"/>
                  </a:solidFill>
                  <a:latin typeface="+mn-lt"/>
                </a:rPr>
              </a:br>
              <a:r>
                <a:rPr lang="de-DE" sz="1000" dirty="0">
                  <a:solidFill>
                    <a:sysClr val="windowText" lastClr="000000"/>
                  </a:solidFill>
                  <a:latin typeface="+mn-lt"/>
                </a:rPr>
                <a:t>(FI)</a:t>
              </a:r>
            </a:p>
          </p:txBody>
        </p:sp>
        <p:sp>
          <p:nvSpPr>
            <p:cNvPr id="24" name="Textfeld 18">
              <a:extLst>
                <a:ext uri="{FF2B5EF4-FFF2-40B4-BE49-F238E27FC236}">
                  <a16:creationId xmlns:a16="http://schemas.microsoft.com/office/drawing/2014/main" id="{64524749-C888-029C-B31B-6985F952DFDD}"/>
                </a:ext>
              </a:extLst>
            </p:cNvPr>
            <p:cNvSpPr txBox="1"/>
            <p:nvPr/>
          </p:nvSpPr>
          <p:spPr>
            <a:xfrm>
              <a:off x="3202594" y="4700597"/>
              <a:ext cx="719936" cy="400110"/>
            </a:xfrm>
            <a:prstGeom prst="rect">
              <a:avLst/>
            </a:prstGeom>
            <a:noFill/>
          </p:spPr>
          <p:txBody>
            <a:bodyPr wrap="square" rtlCol="0">
              <a:spAutoFit/>
            </a:bodyPr>
            <a:lstStyle/>
            <a:p>
              <a:pPr algn="ctr"/>
              <a:r>
                <a:rPr lang="en-US" altLang="de-DE" sz="1000" dirty="0">
                  <a:solidFill>
                    <a:sysClr val="windowText" lastClr="000000"/>
                  </a:solidFill>
                  <a:latin typeface="+mn-lt"/>
                </a:rPr>
                <a:t>Track</a:t>
              </a:r>
              <a:br>
                <a:rPr lang="de-DE" sz="1000" dirty="0">
                  <a:solidFill>
                    <a:sysClr val="windowText" lastClr="000000"/>
                  </a:solidFill>
                  <a:latin typeface="+mn-lt"/>
                </a:rPr>
              </a:br>
              <a:r>
                <a:rPr lang="de-DE" sz="1000" dirty="0">
                  <a:solidFill>
                    <a:sysClr val="windowText" lastClr="000000"/>
                  </a:solidFill>
                  <a:latin typeface="+mn-lt"/>
                </a:rPr>
                <a:t>(CO)</a:t>
              </a:r>
            </a:p>
          </p:txBody>
        </p:sp>
        <p:sp>
          <p:nvSpPr>
            <p:cNvPr id="25" name="Textfeld 19">
              <a:extLst>
                <a:ext uri="{FF2B5EF4-FFF2-40B4-BE49-F238E27FC236}">
                  <a16:creationId xmlns:a16="http://schemas.microsoft.com/office/drawing/2014/main" id="{D01C36D7-CC96-A3BE-4CB8-B70B3D5B7A7F}"/>
                </a:ext>
              </a:extLst>
            </p:cNvPr>
            <p:cNvSpPr txBox="1"/>
            <p:nvPr/>
          </p:nvSpPr>
          <p:spPr>
            <a:xfrm>
              <a:off x="2432701" y="5025921"/>
              <a:ext cx="910718" cy="400110"/>
            </a:xfrm>
            <a:prstGeom prst="rect">
              <a:avLst/>
            </a:prstGeom>
            <a:noFill/>
          </p:spPr>
          <p:txBody>
            <a:bodyPr wrap="square" rtlCol="0">
              <a:spAutoFit/>
            </a:bodyPr>
            <a:lstStyle/>
            <a:p>
              <a:pPr algn="ctr"/>
              <a:r>
                <a:rPr lang="en-US" altLang="de-DE" sz="1000" dirty="0">
                  <a:solidFill>
                    <a:sysClr val="windowText" lastClr="000000"/>
                  </a:solidFill>
                  <a:latin typeface="+mn-lt"/>
                </a:rPr>
                <a:t>People</a:t>
              </a:r>
              <a:br>
                <a:rPr lang="de-DE" sz="1000" dirty="0">
                  <a:solidFill>
                    <a:sysClr val="windowText" lastClr="000000"/>
                  </a:solidFill>
                  <a:latin typeface="+mn-lt"/>
                </a:rPr>
              </a:br>
              <a:r>
                <a:rPr lang="de-DE" sz="1000" dirty="0">
                  <a:solidFill>
                    <a:sysClr val="windowText" lastClr="000000"/>
                  </a:solidFill>
                  <a:latin typeface="+mn-lt"/>
                </a:rPr>
                <a:t>(HCM)</a:t>
              </a:r>
            </a:p>
          </p:txBody>
        </p:sp>
        <p:sp>
          <p:nvSpPr>
            <p:cNvPr id="26" name="Textfeld 20">
              <a:extLst>
                <a:ext uri="{FF2B5EF4-FFF2-40B4-BE49-F238E27FC236}">
                  <a16:creationId xmlns:a16="http://schemas.microsoft.com/office/drawing/2014/main" id="{90FAA68F-5400-0ED7-2210-27FC01BBA9BA}"/>
                </a:ext>
              </a:extLst>
            </p:cNvPr>
            <p:cNvSpPr txBox="1"/>
            <p:nvPr/>
          </p:nvSpPr>
          <p:spPr>
            <a:xfrm>
              <a:off x="2474184" y="5781328"/>
              <a:ext cx="836043" cy="400110"/>
            </a:xfrm>
            <a:prstGeom prst="rect">
              <a:avLst/>
            </a:prstGeom>
            <a:noFill/>
          </p:spPr>
          <p:txBody>
            <a:bodyPr wrap="square" rtlCol="0">
              <a:spAutoFit/>
            </a:bodyPr>
            <a:lstStyle/>
            <a:p>
              <a:pPr algn="ctr"/>
              <a:r>
                <a:rPr lang="en-US" altLang="de-DE" sz="1000" dirty="0">
                  <a:solidFill>
                    <a:sysClr val="windowText" lastClr="000000"/>
                  </a:solidFill>
                  <a:latin typeface="+mn-lt"/>
                </a:rPr>
                <a:t>Store</a:t>
              </a:r>
              <a:br>
                <a:rPr lang="de-DE" sz="1000" dirty="0">
                  <a:solidFill>
                    <a:sysClr val="windowText" lastClr="000000"/>
                  </a:solidFill>
                  <a:latin typeface="+mn-lt"/>
                </a:rPr>
              </a:br>
              <a:r>
                <a:rPr lang="de-DE" sz="1000" dirty="0">
                  <a:solidFill>
                    <a:sysClr val="windowText" lastClr="000000"/>
                  </a:solidFill>
                  <a:latin typeface="+mn-lt"/>
                </a:rPr>
                <a:t>(WM)</a:t>
              </a:r>
            </a:p>
          </p:txBody>
        </p:sp>
        <p:sp>
          <p:nvSpPr>
            <p:cNvPr id="27" name="Textfeld 21">
              <a:extLst>
                <a:ext uri="{FF2B5EF4-FFF2-40B4-BE49-F238E27FC236}">
                  <a16:creationId xmlns:a16="http://schemas.microsoft.com/office/drawing/2014/main" id="{5645A5E1-B1B0-94ED-93C1-FD5DBCCCB57E}"/>
                </a:ext>
              </a:extLst>
            </p:cNvPr>
            <p:cNvSpPr txBox="1"/>
            <p:nvPr/>
          </p:nvSpPr>
          <p:spPr>
            <a:xfrm>
              <a:off x="3202594" y="5452205"/>
              <a:ext cx="719936" cy="400110"/>
            </a:xfrm>
            <a:prstGeom prst="rect">
              <a:avLst/>
            </a:prstGeom>
            <a:noFill/>
          </p:spPr>
          <p:txBody>
            <a:bodyPr wrap="square" rtlCol="0">
              <a:spAutoFit/>
            </a:bodyPr>
            <a:lstStyle/>
            <a:p>
              <a:pPr algn="ctr"/>
              <a:r>
                <a:rPr lang="en-US" altLang="de-DE" sz="1000" dirty="0">
                  <a:solidFill>
                    <a:sysClr val="windowText" lastClr="000000"/>
                  </a:solidFill>
                  <a:latin typeface="+mn-lt"/>
                </a:rPr>
                <a:t>Maintain</a:t>
              </a:r>
              <a:br>
                <a:rPr lang="de-DE" sz="1000" dirty="0">
                  <a:solidFill>
                    <a:sysClr val="windowText" lastClr="000000"/>
                  </a:solidFill>
                  <a:latin typeface="+mn-lt"/>
                </a:rPr>
              </a:br>
              <a:r>
                <a:rPr lang="de-DE" sz="1000" dirty="0">
                  <a:solidFill>
                    <a:sysClr val="windowText" lastClr="000000"/>
                  </a:solidFill>
                  <a:latin typeface="+mn-lt"/>
                </a:rPr>
                <a:t>(EAM)</a:t>
              </a:r>
            </a:p>
          </p:txBody>
        </p:sp>
        <p:sp>
          <p:nvSpPr>
            <p:cNvPr id="28" name="Textfeld 22">
              <a:extLst>
                <a:ext uri="{FF2B5EF4-FFF2-40B4-BE49-F238E27FC236}">
                  <a16:creationId xmlns:a16="http://schemas.microsoft.com/office/drawing/2014/main" id="{728463E1-0080-809C-CC28-6E54AC421D01}"/>
                </a:ext>
              </a:extLst>
            </p:cNvPr>
            <p:cNvSpPr txBox="1"/>
            <p:nvPr/>
          </p:nvSpPr>
          <p:spPr>
            <a:xfrm>
              <a:off x="3210231" y="6225145"/>
              <a:ext cx="719936" cy="400110"/>
            </a:xfrm>
            <a:prstGeom prst="rect">
              <a:avLst/>
            </a:prstGeom>
            <a:noFill/>
          </p:spPr>
          <p:txBody>
            <a:bodyPr wrap="square" rtlCol="0">
              <a:spAutoFit/>
            </a:bodyPr>
            <a:lstStyle/>
            <a:p>
              <a:pPr algn="ctr"/>
              <a:r>
                <a:rPr lang="de-DE" sz="1000" dirty="0">
                  <a:solidFill>
                    <a:sysClr val="windowText" lastClr="000000"/>
                  </a:solidFill>
                  <a:latin typeface="+mn-lt"/>
                </a:rPr>
                <a:t>Services</a:t>
              </a:r>
              <a:br>
                <a:rPr lang="de-DE" sz="1000" dirty="0">
                  <a:solidFill>
                    <a:sysClr val="windowText" lastClr="000000"/>
                  </a:solidFill>
                  <a:latin typeface="+mn-lt"/>
                </a:rPr>
              </a:br>
              <a:r>
                <a:rPr lang="de-DE" sz="1000" dirty="0">
                  <a:solidFill>
                    <a:sysClr val="windowText" lastClr="000000"/>
                  </a:solidFill>
                  <a:latin typeface="+mn-lt"/>
                </a:rPr>
                <a:t>(CS)</a:t>
              </a:r>
            </a:p>
          </p:txBody>
        </p:sp>
        <p:sp>
          <p:nvSpPr>
            <p:cNvPr id="29" name="Textfeld 23">
              <a:extLst>
                <a:ext uri="{FF2B5EF4-FFF2-40B4-BE49-F238E27FC236}">
                  <a16:creationId xmlns:a16="http://schemas.microsoft.com/office/drawing/2014/main" id="{7104AC01-9B9A-544E-D0B4-465BA336935B}"/>
                </a:ext>
              </a:extLst>
            </p:cNvPr>
            <p:cNvSpPr txBox="1"/>
            <p:nvPr/>
          </p:nvSpPr>
          <p:spPr>
            <a:xfrm>
              <a:off x="1689445" y="6156570"/>
              <a:ext cx="1057232" cy="400110"/>
            </a:xfrm>
            <a:prstGeom prst="rect">
              <a:avLst/>
            </a:prstGeom>
            <a:noFill/>
          </p:spPr>
          <p:txBody>
            <a:bodyPr wrap="square" rtlCol="0">
              <a:spAutoFit/>
            </a:bodyPr>
            <a:lstStyle/>
            <a:p>
              <a:pPr algn="ctr"/>
              <a:r>
                <a:rPr lang="de-DE" sz="1000" dirty="0">
                  <a:solidFill>
                    <a:sysClr val="windowText" lastClr="000000"/>
                  </a:solidFill>
                  <a:latin typeface="+mn-lt"/>
                </a:rPr>
                <a:t>Projekt</a:t>
              </a:r>
              <a:br>
                <a:rPr lang="de-DE" sz="1000" dirty="0">
                  <a:solidFill>
                    <a:sysClr val="windowText" lastClr="000000"/>
                  </a:solidFill>
                  <a:latin typeface="+mn-lt"/>
                </a:rPr>
              </a:br>
              <a:r>
                <a:rPr lang="de-DE" sz="1000" dirty="0">
                  <a:solidFill>
                    <a:sysClr val="windowText" lastClr="000000"/>
                  </a:solidFill>
                  <a:latin typeface="+mn-lt"/>
                </a:rPr>
                <a:t>(PS)</a:t>
              </a:r>
            </a:p>
          </p:txBody>
        </p:sp>
      </p:grpSp>
      <p:sp>
        <p:nvSpPr>
          <p:cNvPr id="30" name="Rectangle 5">
            <a:extLst>
              <a:ext uri="{FF2B5EF4-FFF2-40B4-BE49-F238E27FC236}">
                <a16:creationId xmlns:a16="http://schemas.microsoft.com/office/drawing/2014/main" id="{DB870370-39E6-324D-9E46-38E1AF0A28B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QUÉ ES UN SISTEMA ERP</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33" name="Rectángulo 32">
            <a:extLst>
              <a:ext uri="{FF2B5EF4-FFF2-40B4-BE49-F238E27FC236}">
                <a16:creationId xmlns:a16="http://schemas.microsoft.com/office/drawing/2014/main" id="{4C270FB3-FA15-4047-8A1E-0AA9F6F933E9}"/>
              </a:ext>
            </a:extLst>
          </p:cNvPr>
          <p:cNvSpPr/>
          <p:nvPr/>
        </p:nvSpPr>
        <p:spPr>
          <a:xfrm>
            <a:off x="1189556" y="1427018"/>
            <a:ext cx="3069696" cy="430887"/>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Soporta y optimiza los procesos de una organización.</a:t>
            </a:r>
          </a:p>
        </p:txBody>
      </p:sp>
      <p:sp>
        <p:nvSpPr>
          <p:cNvPr id="34" name="Rectángulo 33">
            <a:extLst>
              <a:ext uri="{FF2B5EF4-FFF2-40B4-BE49-F238E27FC236}">
                <a16:creationId xmlns:a16="http://schemas.microsoft.com/office/drawing/2014/main" id="{92572DD4-D44E-2742-A6A6-221B4C3EEB80}"/>
              </a:ext>
            </a:extLst>
          </p:cNvPr>
          <p:cNvSpPr/>
          <p:nvPr/>
        </p:nvSpPr>
        <p:spPr>
          <a:xfrm>
            <a:off x="415080" y="135896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01</a:t>
            </a:r>
            <a:endParaRPr lang="es-PE" sz="2400" b="1" dirty="0">
              <a:solidFill>
                <a:srgbClr val="01B1C3"/>
              </a:solidFill>
              <a:latin typeface="Calibri" charset="0"/>
              <a:ea typeface="Calibri" charset="0"/>
              <a:cs typeface="Calibri" charset="0"/>
            </a:endParaRPr>
          </a:p>
        </p:txBody>
      </p:sp>
      <p:cxnSp>
        <p:nvCxnSpPr>
          <p:cNvPr id="35" name="Conector recto 34">
            <a:extLst>
              <a:ext uri="{FF2B5EF4-FFF2-40B4-BE49-F238E27FC236}">
                <a16:creationId xmlns:a16="http://schemas.microsoft.com/office/drawing/2014/main" id="{BDC3D842-E5A7-7646-88C1-8A6B609E3B45}"/>
              </a:ext>
            </a:extLst>
          </p:cNvPr>
          <p:cNvCxnSpPr>
            <a:cxnSpLocks/>
            <a:endCxn id="63" idx="4"/>
          </p:cNvCxnSpPr>
          <p:nvPr/>
        </p:nvCxnSpPr>
        <p:spPr>
          <a:xfrm flipH="1">
            <a:off x="971104" y="1489880"/>
            <a:ext cx="2" cy="2720860"/>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BF97DA1A-A9BE-5447-90F7-D601955ABB43}"/>
              </a:ext>
            </a:extLst>
          </p:cNvPr>
          <p:cNvSpPr/>
          <p:nvPr/>
        </p:nvSpPr>
        <p:spPr>
          <a:xfrm>
            <a:off x="415080" y="1963081"/>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02</a:t>
            </a:r>
            <a:endParaRPr lang="es-PE" sz="2400" b="1" dirty="0">
              <a:solidFill>
                <a:srgbClr val="01B1C3"/>
              </a:solidFill>
              <a:latin typeface="Calibri" charset="0"/>
              <a:ea typeface="Calibri" charset="0"/>
              <a:cs typeface="Calibri" charset="0"/>
            </a:endParaRPr>
          </a:p>
        </p:txBody>
      </p:sp>
      <p:sp>
        <p:nvSpPr>
          <p:cNvPr id="37" name="Rectángulo 36">
            <a:extLst>
              <a:ext uri="{FF2B5EF4-FFF2-40B4-BE49-F238E27FC236}">
                <a16:creationId xmlns:a16="http://schemas.microsoft.com/office/drawing/2014/main" id="{4D6E5D96-A675-6047-B6C9-4C8096178E92}"/>
              </a:ext>
            </a:extLst>
          </p:cNvPr>
          <p:cNvSpPr/>
          <p:nvPr/>
        </p:nvSpPr>
        <p:spPr>
          <a:xfrm>
            <a:off x="415080" y="2603063"/>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03</a:t>
            </a:r>
            <a:endParaRPr lang="es-PE" sz="2800" b="1" dirty="0">
              <a:solidFill>
                <a:srgbClr val="01B1C3"/>
              </a:solidFill>
              <a:latin typeface="Calibri" charset="0"/>
              <a:ea typeface="Calibri" charset="0"/>
              <a:cs typeface="Calibri" charset="0"/>
            </a:endParaRPr>
          </a:p>
        </p:txBody>
      </p:sp>
      <p:sp>
        <p:nvSpPr>
          <p:cNvPr id="38" name="Rectángulo 37">
            <a:extLst>
              <a:ext uri="{FF2B5EF4-FFF2-40B4-BE49-F238E27FC236}">
                <a16:creationId xmlns:a16="http://schemas.microsoft.com/office/drawing/2014/main" id="{1B8A50A8-EBAD-8C44-87FC-3142927664EE}"/>
              </a:ext>
            </a:extLst>
          </p:cNvPr>
          <p:cNvSpPr/>
          <p:nvPr/>
        </p:nvSpPr>
        <p:spPr>
          <a:xfrm>
            <a:off x="1189556" y="2003921"/>
            <a:ext cx="3069696" cy="430887"/>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Ayuda a la organización para simplificar y controlar mejor sus procesos.</a:t>
            </a:r>
          </a:p>
        </p:txBody>
      </p:sp>
      <p:sp>
        <p:nvSpPr>
          <p:cNvPr id="39" name="Rectángulo 38">
            <a:extLst>
              <a:ext uri="{FF2B5EF4-FFF2-40B4-BE49-F238E27FC236}">
                <a16:creationId xmlns:a16="http://schemas.microsoft.com/office/drawing/2014/main" id="{DBB12886-89D1-4842-B479-FD45DD7D6CE8}"/>
              </a:ext>
            </a:extLst>
          </p:cNvPr>
          <p:cNvSpPr/>
          <p:nvPr/>
        </p:nvSpPr>
        <p:spPr>
          <a:xfrm>
            <a:off x="1189556" y="2654013"/>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Información en tiempo real.</a:t>
            </a:r>
          </a:p>
        </p:txBody>
      </p:sp>
      <p:grpSp>
        <p:nvGrpSpPr>
          <p:cNvPr id="40" name="Agrupar 29">
            <a:extLst>
              <a:ext uri="{FF2B5EF4-FFF2-40B4-BE49-F238E27FC236}">
                <a16:creationId xmlns:a16="http://schemas.microsoft.com/office/drawing/2014/main" id="{6C93A322-A0A9-094E-8646-BB14C550CC1A}"/>
              </a:ext>
            </a:extLst>
          </p:cNvPr>
          <p:cNvGrpSpPr/>
          <p:nvPr/>
        </p:nvGrpSpPr>
        <p:grpSpPr>
          <a:xfrm>
            <a:off x="900709" y="1463008"/>
            <a:ext cx="140792" cy="140258"/>
            <a:chOff x="3427964" y="2244682"/>
            <a:chExt cx="225891" cy="225034"/>
          </a:xfrm>
        </p:grpSpPr>
        <p:sp>
          <p:nvSpPr>
            <p:cNvPr id="41" name="Elipse 40">
              <a:extLst>
                <a:ext uri="{FF2B5EF4-FFF2-40B4-BE49-F238E27FC236}">
                  <a16:creationId xmlns:a16="http://schemas.microsoft.com/office/drawing/2014/main" id="{3941DA62-B153-784A-B7A9-8C0B6279E50D}"/>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2" name="Elipse 41">
              <a:extLst>
                <a:ext uri="{FF2B5EF4-FFF2-40B4-BE49-F238E27FC236}">
                  <a16:creationId xmlns:a16="http://schemas.microsoft.com/office/drawing/2014/main" id="{5596C132-CB4D-5644-854A-C92D8FCF18BC}"/>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3" name="Rectángulo 42">
            <a:extLst>
              <a:ext uri="{FF2B5EF4-FFF2-40B4-BE49-F238E27FC236}">
                <a16:creationId xmlns:a16="http://schemas.microsoft.com/office/drawing/2014/main" id="{8D530788-CB7E-B745-8780-F0215431C6F2}"/>
              </a:ext>
            </a:extLst>
          </p:cNvPr>
          <p:cNvSpPr/>
          <p:nvPr/>
        </p:nvSpPr>
        <p:spPr>
          <a:xfrm>
            <a:off x="1189556" y="3137814"/>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Integración con otros módulos y procesos.</a:t>
            </a:r>
          </a:p>
        </p:txBody>
      </p:sp>
      <p:sp>
        <p:nvSpPr>
          <p:cNvPr id="44" name="Rectángulo 43">
            <a:extLst>
              <a:ext uri="{FF2B5EF4-FFF2-40B4-BE49-F238E27FC236}">
                <a16:creationId xmlns:a16="http://schemas.microsoft.com/office/drawing/2014/main" id="{0E288745-857F-1548-AF44-9851A8150F5E}"/>
              </a:ext>
            </a:extLst>
          </p:cNvPr>
          <p:cNvSpPr/>
          <p:nvPr/>
        </p:nvSpPr>
        <p:spPr>
          <a:xfrm>
            <a:off x="1189556" y="3626233"/>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Datos maestros.</a:t>
            </a:r>
          </a:p>
        </p:txBody>
      </p:sp>
      <p:sp>
        <p:nvSpPr>
          <p:cNvPr id="45" name="Rectángulo 44">
            <a:extLst>
              <a:ext uri="{FF2B5EF4-FFF2-40B4-BE49-F238E27FC236}">
                <a16:creationId xmlns:a16="http://schemas.microsoft.com/office/drawing/2014/main" id="{AEE54D6E-CF18-874A-A720-B477A3B88E67}"/>
              </a:ext>
            </a:extLst>
          </p:cNvPr>
          <p:cNvSpPr/>
          <p:nvPr/>
        </p:nvSpPr>
        <p:spPr>
          <a:xfrm>
            <a:off x="417407" y="3081681"/>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04</a:t>
            </a:r>
            <a:endParaRPr lang="es-PE" sz="2800" b="1" dirty="0">
              <a:solidFill>
                <a:srgbClr val="01B1C3"/>
              </a:solidFill>
              <a:latin typeface="Calibri" charset="0"/>
              <a:ea typeface="Calibri" charset="0"/>
              <a:cs typeface="Calibri" charset="0"/>
            </a:endParaRPr>
          </a:p>
        </p:txBody>
      </p:sp>
      <p:sp>
        <p:nvSpPr>
          <p:cNvPr id="46" name="Rectángulo 45">
            <a:extLst>
              <a:ext uri="{FF2B5EF4-FFF2-40B4-BE49-F238E27FC236}">
                <a16:creationId xmlns:a16="http://schemas.microsoft.com/office/drawing/2014/main" id="{BE9FC9A8-07D7-2B4F-99D3-9206387D9031}"/>
              </a:ext>
            </a:extLst>
          </p:cNvPr>
          <p:cNvSpPr/>
          <p:nvPr/>
        </p:nvSpPr>
        <p:spPr>
          <a:xfrm>
            <a:off x="411905" y="356338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05</a:t>
            </a:r>
            <a:endParaRPr lang="es-PE" sz="2800" b="1" dirty="0">
              <a:solidFill>
                <a:srgbClr val="01B1C3"/>
              </a:solidFill>
              <a:latin typeface="Calibri" charset="0"/>
              <a:ea typeface="Calibri" charset="0"/>
              <a:cs typeface="Calibri" charset="0"/>
            </a:endParaRPr>
          </a:p>
        </p:txBody>
      </p:sp>
      <p:grpSp>
        <p:nvGrpSpPr>
          <p:cNvPr id="47" name="Agrupar 29">
            <a:extLst>
              <a:ext uri="{FF2B5EF4-FFF2-40B4-BE49-F238E27FC236}">
                <a16:creationId xmlns:a16="http://schemas.microsoft.com/office/drawing/2014/main" id="{ACD0AAF2-95D6-2A49-8267-9AEDCB2D9211}"/>
              </a:ext>
            </a:extLst>
          </p:cNvPr>
          <p:cNvGrpSpPr/>
          <p:nvPr/>
        </p:nvGrpSpPr>
        <p:grpSpPr>
          <a:xfrm>
            <a:off x="900709" y="2064175"/>
            <a:ext cx="140792" cy="140258"/>
            <a:chOff x="3427964" y="2244682"/>
            <a:chExt cx="225891" cy="225034"/>
          </a:xfrm>
        </p:grpSpPr>
        <p:sp>
          <p:nvSpPr>
            <p:cNvPr id="48" name="Elipse 47">
              <a:extLst>
                <a:ext uri="{FF2B5EF4-FFF2-40B4-BE49-F238E27FC236}">
                  <a16:creationId xmlns:a16="http://schemas.microsoft.com/office/drawing/2014/main" id="{867757B2-0C2E-F546-BBA8-2A1AD11622E3}"/>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9" name="Elipse 48">
              <a:extLst>
                <a:ext uri="{FF2B5EF4-FFF2-40B4-BE49-F238E27FC236}">
                  <a16:creationId xmlns:a16="http://schemas.microsoft.com/office/drawing/2014/main" id="{BAE96D62-4EB3-1247-9CBF-DB3155BFE2FC}"/>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50" name="Agrupar 29">
            <a:extLst>
              <a:ext uri="{FF2B5EF4-FFF2-40B4-BE49-F238E27FC236}">
                <a16:creationId xmlns:a16="http://schemas.microsoft.com/office/drawing/2014/main" id="{70BD83FD-E0AC-A54C-9593-DA4870DF624C}"/>
              </a:ext>
            </a:extLst>
          </p:cNvPr>
          <p:cNvGrpSpPr/>
          <p:nvPr/>
        </p:nvGrpSpPr>
        <p:grpSpPr>
          <a:xfrm>
            <a:off x="900709" y="2693808"/>
            <a:ext cx="140792" cy="140258"/>
            <a:chOff x="3427964" y="2244682"/>
            <a:chExt cx="225891" cy="225034"/>
          </a:xfrm>
        </p:grpSpPr>
        <p:sp>
          <p:nvSpPr>
            <p:cNvPr id="51" name="Elipse 50">
              <a:extLst>
                <a:ext uri="{FF2B5EF4-FFF2-40B4-BE49-F238E27FC236}">
                  <a16:creationId xmlns:a16="http://schemas.microsoft.com/office/drawing/2014/main" id="{0DEEFDFA-E0EA-BB4F-A249-DB7968AF64C9}"/>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2" name="Elipse 51">
              <a:extLst>
                <a:ext uri="{FF2B5EF4-FFF2-40B4-BE49-F238E27FC236}">
                  <a16:creationId xmlns:a16="http://schemas.microsoft.com/office/drawing/2014/main" id="{66A539B5-CF17-6A40-8E92-EDA1432A73A5}"/>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53" name="Agrupar 29">
            <a:extLst>
              <a:ext uri="{FF2B5EF4-FFF2-40B4-BE49-F238E27FC236}">
                <a16:creationId xmlns:a16="http://schemas.microsoft.com/office/drawing/2014/main" id="{4397D6A6-C5F6-9A4D-AECD-6A2CC77CC1DF}"/>
              </a:ext>
            </a:extLst>
          </p:cNvPr>
          <p:cNvGrpSpPr/>
          <p:nvPr/>
        </p:nvGrpSpPr>
        <p:grpSpPr>
          <a:xfrm>
            <a:off x="900709" y="3185145"/>
            <a:ext cx="140792" cy="140258"/>
            <a:chOff x="3427964" y="2244682"/>
            <a:chExt cx="225891" cy="225034"/>
          </a:xfrm>
        </p:grpSpPr>
        <p:sp>
          <p:nvSpPr>
            <p:cNvPr id="54" name="Elipse 53">
              <a:extLst>
                <a:ext uri="{FF2B5EF4-FFF2-40B4-BE49-F238E27FC236}">
                  <a16:creationId xmlns:a16="http://schemas.microsoft.com/office/drawing/2014/main" id="{20A857CD-C9E6-5549-A0E7-F61D60A129B1}"/>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5" name="Elipse 54">
              <a:extLst>
                <a:ext uri="{FF2B5EF4-FFF2-40B4-BE49-F238E27FC236}">
                  <a16:creationId xmlns:a16="http://schemas.microsoft.com/office/drawing/2014/main" id="{C7A8F6C7-5F63-6643-BF61-E095EF2F06E0}"/>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56" name="Agrupar 29">
            <a:extLst>
              <a:ext uri="{FF2B5EF4-FFF2-40B4-BE49-F238E27FC236}">
                <a16:creationId xmlns:a16="http://schemas.microsoft.com/office/drawing/2014/main" id="{0956B33D-A1CE-C34A-BAB4-6DB8A1B2E403}"/>
              </a:ext>
            </a:extLst>
          </p:cNvPr>
          <p:cNvGrpSpPr/>
          <p:nvPr/>
        </p:nvGrpSpPr>
        <p:grpSpPr>
          <a:xfrm>
            <a:off x="900709" y="3665226"/>
            <a:ext cx="140792" cy="140258"/>
            <a:chOff x="3427964" y="2244682"/>
            <a:chExt cx="225891" cy="225034"/>
          </a:xfrm>
        </p:grpSpPr>
        <p:sp>
          <p:nvSpPr>
            <p:cNvPr id="57" name="Elipse 56">
              <a:extLst>
                <a:ext uri="{FF2B5EF4-FFF2-40B4-BE49-F238E27FC236}">
                  <a16:creationId xmlns:a16="http://schemas.microsoft.com/office/drawing/2014/main" id="{EEAC9108-A9BF-4A41-A025-9F30899E1E92}"/>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8" name="Elipse 57">
              <a:extLst>
                <a:ext uri="{FF2B5EF4-FFF2-40B4-BE49-F238E27FC236}">
                  <a16:creationId xmlns:a16="http://schemas.microsoft.com/office/drawing/2014/main" id="{7C8D6C81-E540-C448-893F-052065271359}"/>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59" name="Rectángulo 58">
            <a:extLst>
              <a:ext uri="{FF2B5EF4-FFF2-40B4-BE49-F238E27FC236}">
                <a16:creationId xmlns:a16="http://schemas.microsoft.com/office/drawing/2014/main" id="{0982F576-F852-0D4C-95CE-3FC52F12514B}"/>
              </a:ext>
            </a:extLst>
          </p:cNvPr>
          <p:cNvSpPr/>
          <p:nvPr/>
        </p:nvSpPr>
        <p:spPr>
          <a:xfrm>
            <a:off x="1189556" y="4065145"/>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Datos transaccionales.</a:t>
            </a:r>
            <a:endParaRPr lang="es-PE" sz="1400" spc="-10" dirty="0">
              <a:solidFill>
                <a:srgbClr val="262626"/>
              </a:solidFill>
              <a:cs typeface="Source Sans Pro"/>
            </a:endParaRPr>
          </a:p>
        </p:txBody>
      </p:sp>
      <p:sp>
        <p:nvSpPr>
          <p:cNvPr id="60" name="Rectángulo 59">
            <a:extLst>
              <a:ext uri="{FF2B5EF4-FFF2-40B4-BE49-F238E27FC236}">
                <a16:creationId xmlns:a16="http://schemas.microsoft.com/office/drawing/2014/main" id="{BE19849E-1E10-5245-9991-2E78CB13548D}"/>
              </a:ext>
            </a:extLst>
          </p:cNvPr>
          <p:cNvSpPr/>
          <p:nvPr/>
        </p:nvSpPr>
        <p:spPr>
          <a:xfrm>
            <a:off x="411905" y="4002301"/>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06</a:t>
            </a:r>
            <a:endParaRPr lang="es-PE" sz="2800" b="1" dirty="0">
              <a:solidFill>
                <a:srgbClr val="01B1C3"/>
              </a:solidFill>
              <a:latin typeface="Calibri" charset="0"/>
              <a:ea typeface="Calibri" charset="0"/>
              <a:cs typeface="Calibri" charset="0"/>
            </a:endParaRPr>
          </a:p>
        </p:txBody>
      </p:sp>
      <p:grpSp>
        <p:nvGrpSpPr>
          <p:cNvPr id="61" name="Agrupar 29">
            <a:extLst>
              <a:ext uri="{FF2B5EF4-FFF2-40B4-BE49-F238E27FC236}">
                <a16:creationId xmlns:a16="http://schemas.microsoft.com/office/drawing/2014/main" id="{B3BCC444-5F17-AE4D-8F4E-FD640480DD95}"/>
              </a:ext>
            </a:extLst>
          </p:cNvPr>
          <p:cNvGrpSpPr/>
          <p:nvPr/>
        </p:nvGrpSpPr>
        <p:grpSpPr>
          <a:xfrm>
            <a:off x="900709" y="4104138"/>
            <a:ext cx="140792" cy="140258"/>
            <a:chOff x="3427964" y="2244682"/>
            <a:chExt cx="225891" cy="225034"/>
          </a:xfrm>
        </p:grpSpPr>
        <p:sp>
          <p:nvSpPr>
            <p:cNvPr id="62" name="Elipse 61">
              <a:extLst>
                <a:ext uri="{FF2B5EF4-FFF2-40B4-BE49-F238E27FC236}">
                  <a16:creationId xmlns:a16="http://schemas.microsoft.com/office/drawing/2014/main" id="{0E05A1C1-EB68-CF4A-A913-4ABCE7C32031}"/>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3" name="Elipse 62">
              <a:extLst>
                <a:ext uri="{FF2B5EF4-FFF2-40B4-BE49-F238E27FC236}">
                  <a16:creationId xmlns:a16="http://schemas.microsoft.com/office/drawing/2014/main" id="{0248A274-9EFD-0640-8473-BDC3E0DEC12E}"/>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extLst>
      <p:ext uri="{BB962C8B-B14F-4D97-AF65-F5344CB8AC3E}">
        <p14:creationId xmlns:p14="http://schemas.microsoft.com/office/powerpoint/2010/main" val="29136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08B4F5B-0ED0-B949-ADEC-CC38D959DCF6}"/>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A33B2D95-5CAC-F64F-A0C5-865E68546977}"/>
              </a:ext>
            </a:extLst>
          </p:cNvPr>
          <p:cNvSpPr txBox="1"/>
          <p:nvPr/>
        </p:nvSpPr>
        <p:spPr>
          <a:xfrm>
            <a:off x="1008062" y="3169972"/>
            <a:ext cx="6789737" cy="997196"/>
          </a:xfrm>
          <a:prstGeom prst="rect">
            <a:avLst/>
          </a:prstGeom>
          <a:noFill/>
        </p:spPr>
        <p:txBody>
          <a:bodyPr wrap="square" lIns="0" tIns="0" rIns="0" bIns="0" rtlCol="0">
            <a:spAutoFit/>
          </a:bodyPr>
          <a:lstStyle/>
          <a:p>
            <a:pPr>
              <a:lnSpc>
                <a:spcPct val="90000"/>
              </a:lnSpc>
              <a:spcBef>
                <a:spcPts val="1000"/>
              </a:spcBef>
              <a:defRPr/>
            </a:pPr>
            <a:r>
              <a:rPr lang="es-PE" sz="2400" dirty="0">
                <a:solidFill>
                  <a:schemeClr val="bg1"/>
                </a:solidFill>
                <a:latin typeface="Graphik Regular" charset="0"/>
                <a:ea typeface="Graphik Regular" charset="0"/>
                <a:cs typeface="Graphik Regular" charset="0"/>
              </a:rPr>
              <a:t>IMPORTANCIA DEL </a:t>
            </a:r>
            <a:r>
              <a:rPr lang="es-PE" sz="2400" i="1" dirty="0">
                <a:solidFill>
                  <a:schemeClr val="bg1"/>
                </a:solidFill>
                <a:latin typeface="Graphik Regular" charset="0"/>
                <a:ea typeface="Graphik Regular" charset="0"/>
                <a:cs typeface="Graphik Regular" charset="0"/>
              </a:rPr>
              <a:t>WAREHOUSE</a:t>
            </a:r>
            <a:r>
              <a:rPr lang="es-PE" sz="2400" dirty="0">
                <a:solidFill>
                  <a:schemeClr val="bg1"/>
                </a:solidFill>
                <a:latin typeface="Graphik Regular" charset="0"/>
                <a:ea typeface="Graphik Regular" charset="0"/>
                <a:cs typeface="Graphik Regular" charset="0"/>
              </a:rPr>
              <a:t> EN LA</a:t>
            </a:r>
            <a:br>
              <a:rPr lang="es-PE" sz="2400" dirty="0">
                <a:solidFill>
                  <a:schemeClr val="bg1"/>
                </a:solidFill>
                <a:latin typeface="Graphik Regular" charset="0"/>
              </a:rPr>
            </a:br>
            <a:r>
              <a:rPr lang="es-PE" sz="2400" b="1" dirty="0">
                <a:solidFill>
                  <a:schemeClr val="bg1"/>
                </a:solidFill>
                <a:latin typeface="Graphik Bold" charset="0"/>
              </a:rPr>
              <a:t>GESTIÓN DE MATERIALES Y SU RELACIÓN</a:t>
            </a:r>
            <a:br>
              <a:rPr lang="es-PE" sz="2400" dirty="0">
                <a:solidFill>
                  <a:schemeClr val="bg1"/>
                </a:solidFill>
                <a:latin typeface="Graphik Regular" charset="0"/>
              </a:rPr>
            </a:br>
            <a:r>
              <a:rPr lang="es-PE" sz="2400" b="1" dirty="0">
                <a:solidFill>
                  <a:schemeClr val="bg1"/>
                </a:solidFill>
                <a:latin typeface="Graphik Bold" charset="0"/>
                <a:ea typeface="Graphik Bold" charset="0"/>
                <a:cs typeface="Graphik Bold" charset="0"/>
              </a:rPr>
              <a:t>CON OTRAS ÁREAS DE LA EMPRESA</a:t>
            </a:r>
          </a:p>
        </p:txBody>
      </p:sp>
      <p:pic>
        <p:nvPicPr>
          <p:cNvPr id="8" name="Imagen 7">
            <a:extLst>
              <a:ext uri="{FF2B5EF4-FFF2-40B4-BE49-F238E27FC236}">
                <a16:creationId xmlns:a16="http://schemas.microsoft.com/office/drawing/2014/main" id="{1962DC3E-EECF-F049-88AE-0CAAE82C82F1}"/>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308486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3757867" cy="3770263"/>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i="1" spc="-10" dirty="0">
                <a:solidFill>
                  <a:srgbClr val="262626"/>
                </a:solidFill>
                <a:cs typeface="Source Sans Pro"/>
              </a:rPr>
              <a:t>WAREHOUSE</a:t>
            </a:r>
            <a:r>
              <a:rPr lang="es-ES" sz="1600" b="1" spc="-10" dirty="0">
                <a:solidFill>
                  <a:srgbClr val="262626"/>
                </a:solidFill>
                <a:cs typeface="Source Sans Pro"/>
              </a:rPr>
              <a:t> SON ALMACENES Y CENTROS </a:t>
            </a:r>
            <a:br>
              <a:rPr lang="es-ES" sz="1600" b="1" spc="-10" dirty="0">
                <a:solidFill>
                  <a:srgbClr val="262626"/>
                </a:solidFill>
                <a:cs typeface="Source Sans Pro"/>
              </a:rPr>
            </a:br>
            <a:r>
              <a:rPr lang="es-ES" sz="1600" b="1" spc="-10" dirty="0">
                <a:solidFill>
                  <a:srgbClr val="262626"/>
                </a:solidFill>
                <a:cs typeface="Source Sans Pro"/>
              </a:rPr>
              <a:t>DE DISTRIBUCIÓN</a:t>
            </a:r>
            <a:endParaRPr lang="es-PE" sz="1600" b="1"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PE" sz="1600" spc="-10" dirty="0">
                <a:cs typeface="Source Sans Pro"/>
              </a:rPr>
              <a:t>En los almacenes y centros de distribución se guardan los materiales y productos terminados de la empresa.</a:t>
            </a:r>
          </a:p>
          <a:p>
            <a:pPr marL="180975" indent="-169863">
              <a:buSzPct val="100000"/>
              <a:buFont typeface="Arial" panose="020B0604020202020204" pitchFamily="34" charset="0"/>
              <a:buChar char="•"/>
              <a:tabLst>
                <a:tab pos="120650" algn="l"/>
              </a:tabLst>
            </a:pPr>
            <a:endParaRPr lang="es-PE" sz="1600" spc="-10" dirty="0">
              <a:cs typeface="Source Sans Pro"/>
            </a:endParaRPr>
          </a:p>
          <a:p>
            <a:pPr marL="180975" indent="-169863">
              <a:buSzPct val="100000"/>
              <a:buFont typeface="Arial" panose="020B0604020202020204" pitchFamily="34" charset="0"/>
              <a:buChar char="•"/>
              <a:tabLst>
                <a:tab pos="120650" algn="l"/>
              </a:tabLst>
            </a:pPr>
            <a:r>
              <a:rPr lang="es-PE" sz="1600" spc="-10" dirty="0">
                <a:cs typeface="Source Sans Pro"/>
              </a:rPr>
              <a:t>En términos de integración de información y sistemas su importancia radica en la precisión del inventario para poder dar confiabilidad a los procesos de MRP y también en la ejecución a los procesos de producción y ventas.</a:t>
            </a:r>
          </a:p>
          <a:p>
            <a:pPr marL="180975" indent="-169863">
              <a:buSzPct val="100000"/>
              <a:buFont typeface="Arial" panose="020B0604020202020204" pitchFamily="34" charset="0"/>
              <a:buChar char="•"/>
              <a:tabLst>
                <a:tab pos="120650" algn="l"/>
              </a:tabLst>
            </a:pPr>
            <a:endParaRPr lang="es-PE" sz="1600" spc="-10" dirty="0">
              <a:cs typeface="Source Sans Pro"/>
            </a:endParaRPr>
          </a:p>
          <a:p>
            <a:pPr marL="180975" indent="-169863">
              <a:buSzPct val="100000"/>
              <a:buFont typeface="Arial" panose="020B0604020202020204" pitchFamily="34" charset="0"/>
              <a:buChar char="•"/>
              <a:tabLst>
                <a:tab pos="120650" algn="l"/>
              </a:tabLst>
            </a:pPr>
            <a:r>
              <a:rPr lang="es-PE" sz="1600" spc="-10" dirty="0">
                <a:cs typeface="Source Sans Pro"/>
              </a:rPr>
              <a:t>Se relaciona con los procesos de compras, producción y comercial.</a:t>
            </a:r>
          </a:p>
        </p:txBody>
      </p:sp>
      <p:grpSp>
        <p:nvGrpSpPr>
          <p:cNvPr id="2" name="Grupo 1">
            <a:extLst>
              <a:ext uri="{FF2B5EF4-FFF2-40B4-BE49-F238E27FC236}">
                <a16:creationId xmlns:a16="http://schemas.microsoft.com/office/drawing/2014/main" id="{439EDC37-ACD6-2D46-AE70-9F40010F226D}"/>
              </a:ext>
            </a:extLst>
          </p:cNvPr>
          <p:cNvGrpSpPr/>
          <p:nvPr/>
        </p:nvGrpSpPr>
        <p:grpSpPr>
          <a:xfrm>
            <a:off x="5062584" y="912813"/>
            <a:ext cx="3199436" cy="4321175"/>
            <a:chOff x="4751388" y="591309"/>
            <a:chExt cx="3924300" cy="5300181"/>
          </a:xfrm>
        </p:grpSpPr>
        <p:pic>
          <p:nvPicPr>
            <p:cNvPr id="4" name="Imagen 3">
              <a:extLst>
                <a:ext uri="{FF2B5EF4-FFF2-40B4-BE49-F238E27FC236}">
                  <a16:creationId xmlns:a16="http://schemas.microsoft.com/office/drawing/2014/main" id="{157D7D63-7BA6-43B8-7876-2A4594C46F55}"/>
                </a:ext>
              </a:extLst>
            </p:cNvPr>
            <p:cNvPicPr>
              <a:picLocks noChangeAspect="1"/>
            </p:cNvPicPr>
            <p:nvPr/>
          </p:nvPicPr>
          <p:blipFill>
            <a:blip r:embed="rId3"/>
            <a:stretch>
              <a:fillRect/>
            </a:stretch>
          </p:blipFill>
          <p:spPr>
            <a:xfrm>
              <a:off x="4751388" y="591309"/>
              <a:ext cx="3924300" cy="2616200"/>
            </a:xfrm>
            <a:prstGeom prst="rect">
              <a:avLst/>
            </a:prstGeom>
          </p:spPr>
        </p:pic>
        <p:pic>
          <p:nvPicPr>
            <p:cNvPr id="6" name="Imagen 5">
              <a:extLst>
                <a:ext uri="{FF2B5EF4-FFF2-40B4-BE49-F238E27FC236}">
                  <a16:creationId xmlns:a16="http://schemas.microsoft.com/office/drawing/2014/main" id="{15300EA5-F788-9F00-BDD9-29B3C6D35DF2}"/>
                </a:ext>
              </a:extLst>
            </p:cNvPr>
            <p:cNvPicPr>
              <a:picLocks noChangeAspect="1"/>
            </p:cNvPicPr>
            <p:nvPr/>
          </p:nvPicPr>
          <p:blipFill>
            <a:blip r:embed="rId4"/>
            <a:stretch>
              <a:fillRect/>
            </a:stretch>
          </p:blipFill>
          <p:spPr>
            <a:xfrm>
              <a:off x="4751388" y="3273981"/>
              <a:ext cx="3924300" cy="2617509"/>
            </a:xfrm>
            <a:prstGeom prst="rect">
              <a:avLst/>
            </a:prstGeom>
          </p:spPr>
        </p:pic>
      </p:grpSp>
      <p:sp>
        <p:nvSpPr>
          <p:cNvPr id="7" name="Rectangle 5">
            <a:extLst>
              <a:ext uri="{FF2B5EF4-FFF2-40B4-BE49-F238E27FC236}">
                <a16:creationId xmlns:a16="http://schemas.microsoft.com/office/drawing/2014/main" id="{C6A4C2A2-75DB-9A4F-BCC8-CB2D197424C9}"/>
              </a:ext>
            </a:extLst>
          </p:cNvPr>
          <p:cNvSpPr/>
          <p:nvPr/>
        </p:nvSpPr>
        <p:spPr>
          <a:xfrm>
            <a:off x="503237" y="376232"/>
            <a:ext cx="792432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rPr>
              <a:t>IMPORTANCIA DEL </a:t>
            </a:r>
            <a:r>
              <a:rPr lang="es-ES" sz="1000" i="1" dirty="0">
                <a:solidFill>
                  <a:schemeClr val="bg1">
                    <a:lumMod val="65000"/>
                  </a:schemeClr>
                </a:solidFill>
                <a:latin typeface="Calibri" panose="020F0502020204030204" pitchFamily="34" charset="0"/>
                <a:cs typeface="Calibri" panose="020F0502020204030204" pitchFamily="34" charset="0"/>
              </a:rPr>
              <a:t>WAREHOUSE</a:t>
            </a:r>
            <a:r>
              <a:rPr lang="es-ES" sz="1000" dirty="0">
                <a:solidFill>
                  <a:schemeClr val="bg1">
                    <a:lumMod val="65000"/>
                  </a:schemeClr>
                </a:solidFill>
                <a:latin typeface="Calibri" panose="020F0502020204030204" pitchFamily="34" charset="0"/>
                <a:cs typeface="Calibri" panose="020F0502020204030204" pitchFamily="34" charset="0"/>
              </a:rPr>
              <a:t> EN LA GESTIÓN DE MATERIALES Y SU RELACIÓN CON OTRAS ÁREAS DE LA EMPRESA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89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C17146C-0999-104E-8F98-5246CEE0F375}"/>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CA7CA6DD-0F5B-0E44-BADB-36C39026A1E9}"/>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IDENTIFICACIÓN POR RFID </a:t>
            </a:r>
            <a:br>
              <a:rPr lang="es-PE" sz="2800" dirty="0">
                <a:solidFill>
                  <a:schemeClr val="bg1"/>
                </a:solidFill>
                <a:latin typeface="Graphik Regular" charset="0"/>
              </a:rPr>
            </a:br>
            <a:r>
              <a:rPr lang="es-PE" sz="2800" b="1" dirty="0">
                <a:solidFill>
                  <a:schemeClr val="bg1"/>
                </a:solidFill>
                <a:latin typeface="Graphik Bold" charset="0"/>
                <a:ea typeface="Graphik Bold" charset="0"/>
                <a:cs typeface="Graphik Bold" charset="0"/>
              </a:rPr>
              <a:t>Y CÓDIGOS QR</a:t>
            </a:r>
          </a:p>
        </p:txBody>
      </p:sp>
      <p:pic>
        <p:nvPicPr>
          <p:cNvPr id="8" name="Imagen 7">
            <a:extLst>
              <a:ext uri="{FF2B5EF4-FFF2-40B4-BE49-F238E27FC236}">
                <a16:creationId xmlns:a16="http://schemas.microsoft.com/office/drawing/2014/main" id="{7FDE3511-9ACF-3A40-A229-19B8B4F22915}"/>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60539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3899"/>
            <a:ext cx="8116465" cy="492443"/>
          </a:xfrm>
          <a:prstGeom prst="rect">
            <a:avLst/>
          </a:prstGeom>
        </p:spPr>
        <p:txBody>
          <a:bodyPr vert="horz" wrap="square" lIns="0" tIns="0" rIns="0" bIns="0" rtlCol="0">
            <a:spAutoFit/>
          </a:bodyPr>
          <a:lstStyle/>
          <a:p>
            <a:pPr marL="11725">
              <a:buSzPct val="100000"/>
              <a:tabLst>
                <a:tab pos="121285" algn="l"/>
              </a:tabLst>
            </a:pPr>
            <a:r>
              <a:rPr lang="es-ES" sz="1600" spc="-10" dirty="0">
                <a:solidFill>
                  <a:srgbClr val="262626"/>
                </a:solidFill>
                <a:cs typeface="Source Sans Pro"/>
              </a:rPr>
              <a:t>Junto con el código de barras son tecnologías para capturar datos y para realizar transacciones de forma automática.</a:t>
            </a:r>
          </a:p>
        </p:txBody>
      </p:sp>
      <p:pic>
        <p:nvPicPr>
          <p:cNvPr id="4" name="Imagen 3">
            <a:extLst>
              <a:ext uri="{FF2B5EF4-FFF2-40B4-BE49-F238E27FC236}">
                <a16:creationId xmlns:a16="http://schemas.microsoft.com/office/drawing/2014/main" id="{3756008A-472A-95D0-ED2F-5367F7BD18CE}"/>
              </a:ext>
            </a:extLst>
          </p:cNvPr>
          <p:cNvPicPr>
            <a:picLocks noChangeAspect="1"/>
          </p:cNvPicPr>
          <p:nvPr/>
        </p:nvPicPr>
        <p:blipFill>
          <a:blip r:embed="rId3"/>
          <a:stretch>
            <a:fillRect/>
          </a:stretch>
        </p:blipFill>
        <p:spPr>
          <a:xfrm>
            <a:off x="522982" y="2334531"/>
            <a:ext cx="2440468" cy="1478517"/>
          </a:xfrm>
          <a:prstGeom prst="rect">
            <a:avLst/>
          </a:prstGeom>
        </p:spPr>
      </p:pic>
      <p:pic>
        <p:nvPicPr>
          <p:cNvPr id="9" name="Imagen 8">
            <a:extLst>
              <a:ext uri="{FF2B5EF4-FFF2-40B4-BE49-F238E27FC236}">
                <a16:creationId xmlns:a16="http://schemas.microsoft.com/office/drawing/2014/main" id="{11384D0B-2FF5-A572-7016-B195CA4FC413}"/>
              </a:ext>
            </a:extLst>
          </p:cNvPr>
          <p:cNvPicPr>
            <a:picLocks noChangeAspect="1"/>
          </p:cNvPicPr>
          <p:nvPr/>
        </p:nvPicPr>
        <p:blipFill>
          <a:blip r:embed="rId4"/>
          <a:stretch>
            <a:fillRect/>
          </a:stretch>
        </p:blipFill>
        <p:spPr>
          <a:xfrm>
            <a:off x="3455564" y="2009806"/>
            <a:ext cx="2232872" cy="2191522"/>
          </a:xfrm>
          <a:prstGeom prst="rect">
            <a:avLst/>
          </a:prstGeom>
        </p:spPr>
      </p:pic>
      <p:pic>
        <p:nvPicPr>
          <p:cNvPr id="10" name="Imagen 9">
            <a:extLst>
              <a:ext uri="{FF2B5EF4-FFF2-40B4-BE49-F238E27FC236}">
                <a16:creationId xmlns:a16="http://schemas.microsoft.com/office/drawing/2014/main" id="{EEDCE8D2-5429-931F-C1C5-B5796BC346B0}"/>
              </a:ext>
            </a:extLst>
          </p:cNvPr>
          <p:cNvPicPr>
            <a:picLocks noChangeAspect="1"/>
          </p:cNvPicPr>
          <p:nvPr/>
        </p:nvPicPr>
        <p:blipFill>
          <a:blip r:embed="rId5"/>
          <a:stretch>
            <a:fillRect/>
          </a:stretch>
        </p:blipFill>
        <p:spPr>
          <a:xfrm>
            <a:off x="6604563" y="2334531"/>
            <a:ext cx="1487877" cy="1487877"/>
          </a:xfrm>
          <a:prstGeom prst="rect">
            <a:avLst/>
          </a:prstGeom>
        </p:spPr>
      </p:pic>
      <p:sp>
        <p:nvSpPr>
          <p:cNvPr id="7" name="Rectangle 5">
            <a:extLst>
              <a:ext uri="{FF2B5EF4-FFF2-40B4-BE49-F238E27FC236}">
                <a16:creationId xmlns:a16="http://schemas.microsoft.com/office/drawing/2014/main" id="{ADD12B8A-2E0E-8B40-B0CE-F06AD3C28F1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rPr>
              <a:t>IDENTIFICACIÓN POR RFID Y CÓDIGOS QR</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385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172451" cy="303159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TECNOLOGÍA RFID</a:t>
            </a: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El sistema RFID, acrónimo del inglés </a:t>
            </a:r>
            <a:r>
              <a:rPr lang="es-ES" sz="1600" i="1" spc="-10" dirty="0">
                <a:solidFill>
                  <a:srgbClr val="262626"/>
                </a:solidFill>
                <a:cs typeface="Source Sans Pro"/>
              </a:rPr>
              <a:t>radio-</a:t>
            </a:r>
            <a:r>
              <a:rPr lang="es-ES" sz="1600" i="1" spc="-10" dirty="0" err="1">
                <a:solidFill>
                  <a:srgbClr val="262626"/>
                </a:solidFill>
                <a:cs typeface="Source Sans Pro"/>
              </a:rPr>
              <a:t>frequency</a:t>
            </a:r>
            <a:r>
              <a:rPr lang="es-ES" sz="1600" i="1" spc="-10" dirty="0">
                <a:solidFill>
                  <a:srgbClr val="262626"/>
                </a:solidFill>
                <a:cs typeface="Source Sans Pro"/>
              </a:rPr>
              <a:t> identification</a:t>
            </a:r>
            <a:r>
              <a:rPr lang="es-ES" sz="1600" spc="-10" dirty="0">
                <a:solidFill>
                  <a:srgbClr val="262626"/>
                </a:solidFill>
                <a:cs typeface="Source Sans Pro"/>
              </a:rPr>
              <a:t>, es una tecnología que tiene como objetivo la identificación y registro de datos.</a:t>
            </a:r>
          </a:p>
          <a:p>
            <a:pPr marL="180975" indent="-169863">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Se basa en el uso de etiquetas inteligentes o </a:t>
            </a:r>
            <a:r>
              <a:rPr lang="es-ES" sz="1600" i="1" spc="-10" dirty="0">
                <a:solidFill>
                  <a:srgbClr val="262626"/>
                </a:solidFill>
                <a:cs typeface="Source Sans Pro"/>
              </a:rPr>
              <a:t>tags</a:t>
            </a:r>
            <a:r>
              <a:rPr lang="es-ES" sz="1600" spc="-10" dirty="0">
                <a:solidFill>
                  <a:srgbClr val="262626"/>
                </a:solidFill>
                <a:cs typeface="Source Sans Pro"/>
              </a:rPr>
              <a:t> RFID, que son transpondedores de radio (es decir, que al recibir una señal responden con otra).</a:t>
            </a:r>
          </a:p>
          <a:p>
            <a:pPr marL="180975" indent="-169863">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Es la evolución del código de barras.</a:t>
            </a:r>
          </a:p>
          <a:p>
            <a:pPr marL="180975" indent="-169863">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No se requiere apuntar al código de barras.</a:t>
            </a:r>
          </a:p>
          <a:p>
            <a:pPr marL="180975" indent="-169863">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Responde automáticamente.</a:t>
            </a:r>
          </a:p>
        </p:txBody>
      </p:sp>
      <p:sp>
        <p:nvSpPr>
          <p:cNvPr id="6" name="Rectangle 5">
            <a:extLst>
              <a:ext uri="{FF2B5EF4-FFF2-40B4-BE49-F238E27FC236}">
                <a16:creationId xmlns:a16="http://schemas.microsoft.com/office/drawing/2014/main" id="{4A08371E-1921-2B4D-81B7-D683057437D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rPr>
              <a:t>IDENTIFICACIÓN POR RFID Y CÓDIGOS QR</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5A884394-A8B8-A146-ABD6-E6699429C7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51388" y="2617789"/>
            <a:ext cx="3924300" cy="2616200"/>
          </a:xfrm>
          <a:prstGeom prst="rect">
            <a:avLst/>
          </a:prstGeom>
        </p:spPr>
      </p:pic>
    </p:spTree>
    <p:extLst>
      <p:ext uri="{BB962C8B-B14F-4D97-AF65-F5344CB8AC3E}">
        <p14:creationId xmlns:p14="http://schemas.microsoft.com/office/powerpoint/2010/main" val="323422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4351" y="912813"/>
            <a:ext cx="3877556"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CÓMO OPERA LA TECNOLOGÍA RFID</a:t>
            </a:r>
          </a:p>
        </p:txBody>
      </p:sp>
      <p:sp>
        <p:nvSpPr>
          <p:cNvPr id="6" name="Rectangle 5">
            <a:extLst>
              <a:ext uri="{FF2B5EF4-FFF2-40B4-BE49-F238E27FC236}">
                <a16:creationId xmlns:a16="http://schemas.microsoft.com/office/drawing/2014/main" id="{A59B0710-0675-8343-8386-9036C66DC72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rPr>
              <a:t>IDENTIFICACIÓN POR RFID Y CÓDIGOS QR</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8" name="Grupo 27">
            <a:extLst>
              <a:ext uri="{FF2B5EF4-FFF2-40B4-BE49-F238E27FC236}">
                <a16:creationId xmlns:a16="http://schemas.microsoft.com/office/drawing/2014/main" id="{70596DBA-B750-D245-9E2C-DEA4B01F6C32}"/>
              </a:ext>
            </a:extLst>
          </p:cNvPr>
          <p:cNvGrpSpPr/>
          <p:nvPr/>
        </p:nvGrpSpPr>
        <p:grpSpPr>
          <a:xfrm>
            <a:off x="1080780" y="1669226"/>
            <a:ext cx="6922691" cy="3472344"/>
            <a:chOff x="1080780" y="1669226"/>
            <a:chExt cx="6922691" cy="3472344"/>
          </a:xfrm>
        </p:grpSpPr>
        <p:grpSp>
          <p:nvGrpSpPr>
            <p:cNvPr id="8" name="Grupo 7">
              <a:extLst>
                <a:ext uri="{FF2B5EF4-FFF2-40B4-BE49-F238E27FC236}">
                  <a16:creationId xmlns:a16="http://schemas.microsoft.com/office/drawing/2014/main" id="{4F8AC297-0BAC-2246-9D37-0B216DA29224}"/>
                </a:ext>
              </a:extLst>
            </p:cNvPr>
            <p:cNvGrpSpPr/>
            <p:nvPr/>
          </p:nvGrpSpPr>
          <p:grpSpPr>
            <a:xfrm>
              <a:off x="1335819" y="2253903"/>
              <a:ext cx="1152939" cy="850790"/>
              <a:chOff x="-1359673" y="2492442"/>
              <a:chExt cx="1152939" cy="850790"/>
            </a:xfrm>
          </p:grpSpPr>
          <p:sp>
            <p:nvSpPr>
              <p:cNvPr id="2" name="Bisel 1">
                <a:extLst>
                  <a:ext uri="{FF2B5EF4-FFF2-40B4-BE49-F238E27FC236}">
                    <a16:creationId xmlns:a16="http://schemas.microsoft.com/office/drawing/2014/main" id="{3F123DBD-7162-6440-870A-7B30253CD8E0}"/>
                  </a:ext>
                </a:extLst>
              </p:cNvPr>
              <p:cNvSpPr/>
              <p:nvPr/>
            </p:nvSpPr>
            <p:spPr>
              <a:xfrm>
                <a:off x="-1359673" y="2492442"/>
                <a:ext cx="1152939" cy="850790"/>
              </a:xfrm>
              <a:prstGeom prst="bevel">
                <a:avLst/>
              </a:prstGeom>
              <a:solidFill>
                <a:srgbClr val="7150A0"/>
              </a:solidFill>
              <a:ln>
                <a:solidFill>
                  <a:srgbClr val="715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 name="Rectángulo 6">
                <a:extLst>
                  <a:ext uri="{FF2B5EF4-FFF2-40B4-BE49-F238E27FC236}">
                    <a16:creationId xmlns:a16="http://schemas.microsoft.com/office/drawing/2014/main" id="{4624ED30-682E-2F4C-88F1-09FC3049E33E}"/>
                  </a:ext>
                </a:extLst>
              </p:cNvPr>
              <p:cNvSpPr/>
              <p:nvPr/>
            </p:nvSpPr>
            <p:spPr>
              <a:xfrm>
                <a:off x="-870668" y="2706424"/>
                <a:ext cx="310101" cy="482050"/>
              </a:xfrm>
              <a:prstGeom prst="rect">
                <a:avLst/>
              </a:prstGeom>
              <a:solidFill>
                <a:srgbClr val="6044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 name="Rectángulo 4">
                <a:extLst>
                  <a:ext uri="{FF2B5EF4-FFF2-40B4-BE49-F238E27FC236}">
                    <a16:creationId xmlns:a16="http://schemas.microsoft.com/office/drawing/2014/main" id="{204BD21A-EC5A-254E-9918-2B0265023D72}"/>
                  </a:ext>
                </a:extLst>
              </p:cNvPr>
              <p:cNvSpPr/>
              <p:nvPr/>
            </p:nvSpPr>
            <p:spPr>
              <a:xfrm>
                <a:off x="-906451" y="2706424"/>
                <a:ext cx="310101" cy="445274"/>
              </a:xfrm>
              <a:prstGeom prst="rect">
                <a:avLst/>
              </a:prstGeom>
              <a:solidFill>
                <a:srgbClr val="E3DC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pic>
          <p:nvPicPr>
            <p:cNvPr id="9" name="Imagen 8">
              <a:extLst>
                <a:ext uri="{FF2B5EF4-FFF2-40B4-BE49-F238E27FC236}">
                  <a16:creationId xmlns:a16="http://schemas.microsoft.com/office/drawing/2014/main" id="{DA72C013-CC54-E545-9B9B-694ECD7AC424}"/>
                </a:ext>
              </a:extLst>
            </p:cNvPr>
            <p:cNvPicPr>
              <a:picLocks noChangeAspect="1"/>
            </p:cNvPicPr>
            <p:nvPr/>
          </p:nvPicPr>
          <p:blipFill>
            <a:blip r:embed="rId3"/>
            <a:stretch>
              <a:fillRect/>
            </a:stretch>
          </p:blipFill>
          <p:spPr>
            <a:xfrm rot="5400000">
              <a:off x="2368964" y="2188099"/>
              <a:ext cx="1545389" cy="1004846"/>
            </a:xfrm>
            <a:prstGeom prst="rect">
              <a:avLst/>
            </a:prstGeom>
          </p:spPr>
        </p:pic>
        <p:grpSp>
          <p:nvGrpSpPr>
            <p:cNvPr id="20" name="Grupo 19">
              <a:extLst>
                <a:ext uri="{FF2B5EF4-FFF2-40B4-BE49-F238E27FC236}">
                  <a16:creationId xmlns:a16="http://schemas.microsoft.com/office/drawing/2014/main" id="{781EBD4D-680E-024B-A2F2-B015AB754233}"/>
                </a:ext>
              </a:extLst>
            </p:cNvPr>
            <p:cNvGrpSpPr/>
            <p:nvPr/>
          </p:nvGrpSpPr>
          <p:grpSpPr>
            <a:xfrm>
              <a:off x="3844749" y="2082951"/>
              <a:ext cx="1331550" cy="1192694"/>
              <a:chOff x="3351768" y="3164621"/>
              <a:chExt cx="1331550" cy="1192694"/>
            </a:xfrm>
          </p:grpSpPr>
          <p:sp>
            <p:nvSpPr>
              <p:cNvPr id="11" name="Bisel 10">
                <a:extLst>
                  <a:ext uri="{FF2B5EF4-FFF2-40B4-BE49-F238E27FC236}">
                    <a16:creationId xmlns:a16="http://schemas.microsoft.com/office/drawing/2014/main" id="{F348E181-E212-DE4B-B4C6-95954A3E9F27}"/>
                  </a:ext>
                </a:extLst>
              </p:cNvPr>
              <p:cNvSpPr/>
              <p:nvPr/>
            </p:nvSpPr>
            <p:spPr>
              <a:xfrm>
                <a:off x="3351768" y="3164621"/>
                <a:ext cx="1331550" cy="1192694"/>
              </a:xfrm>
              <a:prstGeom prst="bevel">
                <a:avLst>
                  <a:gd name="adj" fmla="val 6893"/>
                </a:avLst>
              </a:prstGeom>
              <a:solidFill>
                <a:srgbClr val="7150A0"/>
              </a:solidFill>
              <a:ln>
                <a:solidFill>
                  <a:srgbClr val="715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grpSp>
            <p:nvGrpSpPr>
              <p:cNvPr id="14" name="Grupo 13">
                <a:extLst>
                  <a:ext uri="{FF2B5EF4-FFF2-40B4-BE49-F238E27FC236}">
                    <a16:creationId xmlns:a16="http://schemas.microsoft.com/office/drawing/2014/main" id="{2D44E3C8-41DB-7241-A47E-4417215B0D4C}"/>
                  </a:ext>
                </a:extLst>
              </p:cNvPr>
              <p:cNvGrpSpPr/>
              <p:nvPr/>
            </p:nvGrpSpPr>
            <p:grpSpPr>
              <a:xfrm>
                <a:off x="3602171" y="3532349"/>
                <a:ext cx="317821" cy="457237"/>
                <a:chOff x="3627681" y="3423000"/>
                <a:chExt cx="383566" cy="643966"/>
              </a:xfrm>
            </p:grpSpPr>
            <p:sp>
              <p:nvSpPr>
                <p:cNvPr id="12" name="Rectángulo 11">
                  <a:extLst>
                    <a:ext uri="{FF2B5EF4-FFF2-40B4-BE49-F238E27FC236}">
                      <a16:creationId xmlns:a16="http://schemas.microsoft.com/office/drawing/2014/main" id="{C916EC42-FD83-EB49-93E7-1FD63F9270CB}"/>
                    </a:ext>
                  </a:extLst>
                </p:cNvPr>
                <p:cNvSpPr/>
                <p:nvPr/>
              </p:nvSpPr>
              <p:spPr>
                <a:xfrm>
                  <a:off x="3653106" y="3423000"/>
                  <a:ext cx="358141" cy="643966"/>
                </a:xfrm>
                <a:prstGeom prst="rect">
                  <a:avLst/>
                </a:prstGeom>
                <a:solidFill>
                  <a:srgbClr val="6044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3" name="Rectángulo 12">
                  <a:extLst>
                    <a:ext uri="{FF2B5EF4-FFF2-40B4-BE49-F238E27FC236}">
                      <a16:creationId xmlns:a16="http://schemas.microsoft.com/office/drawing/2014/main" id="{A1A13FD1-F714-4F43-9FC1-F33B3EFF77D5}"/>
                    </a:ext>
                  </a:extLst>
                </p:cNvPr>
                <p:cNvSpPr/>
                <p:nvPr/>
              </p:nvSpPr>
              <p:spPr>
                <a:xfrm>
                  <a:off x="3627681" y="3423000"/>
                  <a:ext cx="358141" cy="624215"/>
                </a:xfrm>
                <a:prstGeom prst="rect">
                  <a:avLst/>
                </a:prstGeom>
                <a:solidFill>
                  <a:srgbClr val="E3DC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15" name="object 7">
                <a:extLst>
                  <a:ext uri="{FF2B5EF4-FFF2-40B4-BE49-F238E27FC236}">
                    <a16:creationId xmlns:a16="http://schemas.microsoft.com/office/drawing/2014/main" id="{239B5DA6-5B41-F442-A900-080BD8CD2CBA}"/>
                  </a:ext>
                </a:extLst>
              </p:cNvPr>
              <p:cNvSpPr txBox="1"/>
              <p:nvPr/>
            </p:nvSpPr>
            <p:spPr>
              <a:xfrm>
                <a:off x="3919993" y="3576301"/>
                <a:ext cx="656628" cy="369332"/>
              </a:xfrm>
              <a:prstGeom prst="rect">
                <a:avLst/>
              </a:prstGeom>
            </p:spPr>
            <p:txBody>
              <a:bodyPr vert="horz" wrap="square" lIns="0" tIns="0" rIns="0" bIns="0" rtlCol="0">
                <a:spAutoFit/>
              </a:bodyPr>
              <a:lstStyle/>
              <a:p>
                <a:pPr marL="11725" algn="ctr">
                  <a:buSzPct val="100000"/>
                  <a:tabLst>
                    <a:tab pos="121285" algn="l"/>
                  </a:tabLst>
                </a:pPr>
                <a:r>
                  <a:rPr lang="es-ES" sz="1200" b="1" spc="-10" dirty="0">
                    <a:solidFill>
                      <a:schemeClr val="bg1"/>
                    </a:solidFill>
                    <a:cs typeface="Source Sans Pro"/>
                  </a:rPr>
                  <a:t>Lector</a:t>
                </a:r>
              </a:p>
              <a:p>
                <a:pPr marL="11725" algn="ctr">
                  <a:buSzPct val="100000"/>
                  <a:tabLst>
                    <a:tab pos="121285" algn="l"/>
                  </a:tabLst>
                </a:pPr>
                <a:r>
                  <a:rPr lang="es-ES" sz="1200" b="1" spc="-10" dirty="0">
                    <a:solidFill>
                      <a:schemeClr val="bg1"/>
                    </a:solidFill>
                    <a:cs typeface="Source Sans Pro"/>
                  </a:rPr>
                  <a:t>RFID</a:t>
                </a:r>
              </a:p>
            </p:txBody>
          </p:sp>
        </p:grpSp>
        <p:sp>
          <p:nvSpPr>
            <p:cNvPr id="16" name="object 7">
              <a:extLst>
                <a:ext uri="{FF2B5EF4-FFF2-40B4-BE49-F238E27FC236}">
                  <a16:creationId xmlns:a16="http://schemas.microsoft.com/office/drawing/2014/main" id="{7E97A282-B3BA-1C4C-815A-118CCEFEB93C}"/>
                </a:ext>
              </a:extLst>
            </p:cNvPr>
            <p:cNvSpPr txBox="1"/>
            <p:nvPr/>
          </p:nvSpPr>
          <p:spPr>
            <a:xfrm>
              <a:off x="1518697" y="2006812"/>
              <a:ext cx="787181" cy="184666"/>
            </a:xfrm>
            <a:prstGeom prst="rect">
              <a:avLst/>
            </a:prstGeom>
          </p:spPr>
          <p:txBody>
            <a:bodyPr vert="horz" wrap="square" lIns="0" tIns="0" rIns="0" bIns="0" rtlCol="0">
              <a:spAutoFit/>
            </a:bodyPr>
            <a:lstStyle/>
            <a:p>
              <a:pPr marL="11725" algn="ctr">
                <a:buSzPct val="100000"/>
                <a:tabLst>
                  <a:tab pos="121285" algn="l"/>
                </a:tabLst>
              </a:pPr>
              <a:r>
                <a:rPr lang="es-ES" sz="1200" b="1" spc="-10" dirty="0">
                  <a:solidFill>
                    <a:srgbClr val="7150A0"/>
                  </a:solidFill>
                  <a:cs typeface="Source Sans Pro"/>
                </a:rPr>
                <a:t>Etiqueta</a:t>
              </a:r>
            </a:p>
          </p:txBody>
        </p:sp>
        <p:sp>
          <p:nvSpPr>
            <p:cNvPr id="17" name="object 7">
              <a:extLst>
                <a:ext uri="{FF2B5EF4-FFF2-40B4-BE49-F238E27FC236}">
                  <a16:creationId xmlns:a16="http://schemas.microsoft.com/office/drawing/2014/main" id="{F21821EA-AA8D-454B-B73A-066E934BB31E}"/>
                </a:ext>
              </a:extLst>
            </p:cNvPr>
            <p:cNvSpPr txBox="1"/>
            <p:nvPr/>
          </p:nvSpPr>
          <p:spPr>
            <a:xfrm>
              <a:off x="2596393" y="1669226"/>
              <a:ext cx="1248356" cy="184666"/>
            </a:xfrm>
            <a:prstGeom prst="rect">
              <a:avLst/>
            </a:prstGeom>
          </p:spPr>
          <p:txBody>
            <a:bodyPr vert="horz" wrap="square" lIns="0" tIns="0" rIns="0" bIns="0" rtlCol="0">
              <a:spAutoFit/>
            </a:bodyPr>
            <a:lstStyle/>
            <a:p>
              <a:pPr marL="11725" algn="ctr">
                <a:buSzPct val="100000"/>
                <a:tabLst>
                  <a:tab pos="121285" algn="l"/>
                </a:tabLst>
              </a:pPr>
              <a:r>
                <a:rPr lang="es-ES" sz="1200" b="1" spc="-10" dirty="0">
                  <a:solidFill>
                    <a:srgbClr val="7150A0"/>
                  </a:solidFill>
                  <a:cs typeface="Source Sans Pro"/>
                </a:rPr>
                <a:t>Ondas de radio</a:t>
              </a:r>
            </a:p>
          </p:txBody>
        </p:sp>
        <p:cxnSp>
          <p:nvCxnSpPr>
            <p:cNvPr id="18" name="Conector recto de flecha 17">
              <a:extLst>
                <a:ext uri="{FF2B5EF4-FFF2-40B4-BE49-F238E27FC236}">
                  <a16:creationId xmlns:a16="http://schemas.microsoft.com/office/drawing/2014/main" id="{4AF03DCB-1967-3B46-A3F4-B5F7D85282F3}"/>
                </a:ext>
              </a:extLst>
            </p:cNvPr>
            <p:cNvCxnSpPr>
              <a:cxnSpLocks/>
              <a:stCxn id="11" idx="0"/>
            </p:cNvCxnSpPr>
            <p:nvPr/>
          </p:nvCxnSpPr>
          <p:spPr>
            <a:xfrm>
              <a:off x="5176299" y="2679298"/>
              <a:ext cx="1175683" cy="0"/>
            </a:xfrm>
            <a:prstGeom prst="straightConnector1">
              <a:avLst/>
            </a:prstGeom>
            <a:ln w="28575">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EF61BA0B-D8D0-334E-B306-DDD4C26B4814}"/>
                </a:ext>
              </a:extLst>
            </p:cNvPr>
            <p:cNvSpPr/>
            <p:nvPr/>
          </p:nvSpPr>
          <p:spPr>
            <a:xfrm>
              <a:off x="6397308" y="1876215"/>
              <a:ext cx="1606163" cy="1606163"/>
            </a:xfrm>
            <a:prstGeom prst="ellipse">
              <a:avLst/>
            </a:prstGeom>
            <a:solidFill>
              <a:srgbClr val="715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2" name="Imagen 21">
              <a:extLst>
                <a:ext uri="{FF2B5EF4-FFF2-40B4-BE49-F238E27FC236}">
                  <a16:creationId xmlns:a16="http://schemas.microsoft.com/office/drawing/2014/main" id="{40A73295-C6C4-8A4D-9BAA-776075EA3EE7}"/>
                </a:ext>
              </a:extLst>
            </p:cNvPr>
            <p:cNvPicPr>
              <a:picLocks noChangeAspect="1"/>
            </p:cNvPicPr>
            <p:nvPr/>
          </p:nvPicPr>
          <p:blipFill>
            <a:blip r:embed="rId4"/>
            <a:stretch>
              <a:fillRect/>
            </a:stretch>
          </p:blipFill>
          <p:spPr>
            <a:xfrm>
              <a:off x="6643709" y="2264234"/>
              <a:ext cx="1044979" cy="830124"/>
            </a:xfrm>
            <a:prstGeom prst="rect">
              <a:avLst/>
            </a:prstGeom>
          </p:spPr>
        </p:pic>
        <p:sp>
          <p:nvSpPr>
            <p:cNvPr id="25" name="object 7">
              <a:extLst>
                <a:ext uri="{FF2B5EF4-FFF2-40B4-BE49-F238E27FC236}">
                  <a16:creationId xmlns:a16="http://schemas.microsoft.com/office/drawing/2014/main" id="{E154AA1E-ACDE-D04F-A39F-9FEC47FE6AFC}"/>
                </a:ext>
              </a:extLst>
            </p:cNvPr>
            <p:cNvSpPr txBox="1"/>
            <p:nvPr/>
          </p:nvSpPr>
          <p:spPr>
            <a:xfrm>
              <a:off x="1080780" y="3693425"/>
              <a:ext cx="1606163" cy="1015663"/>
            </a:xfrm>
            <a:prstGeom prst="rect">
              <a:avLst/>
            </a:prstGeom>
          </p:spPr>
          <p:txBody>
            <a:bodyPr vert="horz" wrap="square" lIns="0" tIns="0" rIns="0" bIns="0" rtlCol="0">
              <a:spAutoFit/>
            </a:bodyPr>
            <a:lstStyle/>
            <a:p>
              <a:pPr marL="11725" algn="ctr">
                <a:buSzPct val="100000"/>
                <a:tabLst>
                  <a:tab pos="121285" algn="l"/>
                </a:tabLst>
              </a:pPr>
              <a:r>
                <a:rPr lang="es-ES" sz="1100" spc="-10" dirty="0">
                  <a:solidFill>
                    <a:srgbClr val="7150A0"/>
                  </a:solidFill>
                  <a:cs typeface="Source Sans Pro"/>
                </a:rPr>
                <a:t>Un microchip contiene datos que incluyen un número de identificación: El resto de la etiqueta es una antena que transmite los datos a </a:t>
              </a:r>
              <a:br>
                <a:rPr lang="es-ES" sz="1100" spc="-10" dirty="0">
                  <a:solidFill>
                    <a:srgbClr val="7150A0"/>
                  </a:solidFill>
                  <a:cs typeface="Source Sans Pro"/>
                </a:rPr>
              </a:br>
              <a:r>
                <a:rPr lang="es-ES" sz="1100" spc="-10" dirty="0">
                  <a:solidFill>
                    <a:srgbClr val="7150A0"/>
                  </a:solidFill>
                  <a:cs typeface="Source Sans Pro"/>
                </a:rPr>
                <a:t>un lector.</a:t>
              </a:r>
            </a:p>
          </p:txBody>
        </p:sp>
        <p:sp>
          <p:nvSpPr>
            <p:cNvPr id="26" name="object 7">
              <a:extLst>
                <a:ext uri="{FF2B5EF4-FFF2-40B4-BE49-F238E27FC236}">
                  <a16:creationId xmlns:a16="http://schemas.microsoft.com/office/drawing/2014/main" id="{A93A5301-8495-6D41-8171-A8762F172463}"/>
                </a:ext>
              </a:extLst>
            </p:cNvPr>
            <p:cNvSpPr txBox="1"/>
            <p:nvPr/>
          </p:nvSpPr>
          <p:spPr>
            <a:xfrm>
              <a:off x="3707442" y="3618076"/>
              <a:ext cx="1606163" cy="1523494"/>
            </a:xfrm>
            <a:prstGeom prst="rect">
              <a:avLst/>
            </a:prstGeom>
          </p:spPr>
          <p:txBody>
            <a:bodyPr vert="horz" wrap="square" lIns="0" tIns="0" rIns="0" bIns="0" rtlCol="0">
              <a:spAutoFit/>
            </a:bodyPr>
            <a:lstStyle/>
            <a:p>
              <a:pPr marL="11725" algn="ctr">
                <a:buSzPct val="100000"/>
                <a:tabLst>
                  <a:tab pos="121285" algn="l"/>
                </a:tabLst>
              </a:pPr>
              <a:r>
                <a:rPr lang="es-ES" sz="1100" spc="-10" dirty="0">
                  <a:solidFill>
                    <a:srgbClr val="7150A0"/>
                  </a:solidFill>
                  <a:cs typeface="Source Sans Pro"/>
                </a:rPr>
                <a:t>Tiene una antena que transmite de manera constante. Al detectar una etiqueta, la activa, la interroga y decodifica los datos. Después los transmite a un sistema host a través de conexiones fijas o inalámbricas.</a:t>
              </a:r>
            </a:p>
          </p:txBody>
        </p:sp>
        <p:sp>
          <p:nvSpPr>
            <p:cNvPr id="27" name="object 7">
              <a:extLst>
                <a:ext uri="{FF2B5EF4-FFF2-40B4-BE49-F238E27FC236}">
                  <a16:creationId xmlns:a16="http://schemas.microsoft.com/office/drawing/2014/main" id="{37AD3099-73A6-4A49-AB3F-DE8B6E6B85C8}"/>
                </a:ext>
              </a:extLst>
            </p:cNvPr>
            <p:cNvSpPr txBox="1"/>
            <p:nvPr/>
          </p:nvSpPr>
          <p:spPr>
            <a:xfrm>
              <a:off x="6339324" y="3618076"/>
              <a:ext cx="1606163" cy="507831"/>
            </a:xfrm>
            <a:prstGeom prst="rect">
              <a:avLst/>
            </a:prstGeom>
          </p:spPr>
          <p:txBody>
            <a:bodyPr vert="horz" wrap="square" lIns="0" tIns="0" rIns="0" bIns="0" rtlCol="0">
              <a:spAutoFit/>
            </a:bodyPr>
            <a:lstStyle/>
            <a:p>
              <a:pPr marL="11725" algn="ctr">
                <a:buSzPct val="100000"/>
                <a:tabLst>
                  <a:tab pos="121285" algn="l"/>
                </a:tabLst>
              </a:pPr>
              <a:r>
                <a:rPr lang="es-ES" sz="1100" spc="-10" dirty="0">
                  <a:solidFill>
                    <a:srgbClr val="7150A0"/>
                  </a:solidFill>
                  <a:cs typeface="Source Sans Pro"/>
                </a:rPr>
                <a:t>Procesa los datos de la etiqueta que transmitió </a:t>
              </a:r>
              <a:br>
                <a:rPr lang="es-ES" sz="1100" spc="-10" dirty="0">
                  <a:solidFill>
                    <a:srgbClr val="7150A0"/>
                  </a:solidFill>
                  <a:cs typeface="Source Sans Pro"/>
                </a:rPr>
              </a:br>
              <a:r>
                <a:rPr lang="es-ES" sz="1100" spc="-10" dirty="0">
                  <a:solidFill>
                    <a:srgbClr val="7150A0"/>
                  </a:solidFill>
                  <a:cs typeface="Source Sans Pro"/>
                </a:rPr>
                <a:t>el lector.</a:t>
              </a:r>
            </a:p>
          </p:txBody>
        </p:sp>
      </p:grpSp>
    </p:spTree>
    <p:extLst>
      <p:ext uri="{BB962C8B-B14F-4D97-AF65-F5344CB8AC3E}">
        <p14:creationId xmlns:p14="http://schemas.microsoft.com/office/powerpoint/2010/main" val="239950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A925D6-FC76-CE4C-8A10-C2E4A1A3B4D0}"/>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2001F30E-D2D4-C948-8E80-A1A1FA7FC05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8C94C5F4-BFFA-EC4E-A388-7FD5C734EDC2}"/>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9BC7656E-CA73-E24C-9C8E-3AD187AF9A15}"/>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9FDB7059-4E01-DE48-A08D-8C7516F90B2F}"/>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7B51A4C7-63F4-0740-80F0-E1340C04DB07}"/>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2363983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5AABEA3-FDFF-7B24-2511-067C40CD1901}"/>
              </a:ext>
            </a:extLst>
          </p:cNvPr>
          <p:cNvPicPr>
            <a:picLocks noChangeAspect="1"/>
          </p:cNvPicPr>
          <p:nvPr/>
        </p:nvPicPr>
        <p:blipFill rotWithShape="1">
          <a:blip r:embed="rId3"/>
          <a:srcRect t="5245"/>
          <a:stretch/>
        </p:blipFill>
        <p:spPr>
          <a:xfrm>
            <a:off x="4751387" y="481013"/>
            <a:ext cx="3924299" cy="2268272"/>
          </a:xfrm>
          <a:prstGeom prst="rect">
            <a:avLst/>
          </a:prstGeom>
        </p:spPr>
      </p:pic>
      <p:pic>
        <p:nvPicPr>
          <p:cNvPr id="6" name="Imagen 5">
            <a:extLst>
              <a:ext uri="{FF2B5EF4-FFF2-40B4-BE49-F238E27FC236}">
                <a16:creationId xmlns:a16="http://schemas.microsoft.com/office/drawing/2014/main" id="{7B745B4F-59BD-4C21-D67D-D7DC13902F61}"/>
              </a:ext>
            </a:extLst>
          </p:cNvPr>
          <p:cNvPicPr>
            <a:picLocks noChangeAspect="1"/>
          </p:cNvPicPr>
          <p:nvPr/>
        </p:nvPicPr>
        <p:blipFill rotWithShape="1">
          <a:blip r:embed="rId4"/>
          <a:srcRect t="7710"/>
          <a:stretch/>
        </p:blipFill>
        <p:spPr>
          <a:xfrm>
            <a:off x="4751388" y="2820988"/>
            <a:ext cx="3924300" cy="2413000"/>
          </a:xfrm>
          <a:prstGeom prst="rect">
            <a:avLst/>
          </a:prstGeom>
        </p:spPr>
      </p:pic>
      <p:sp>
        <p:nvSpPr>
          <p:cNvPr id="3" name="object 7"/>
          <p:cNvSpPr txBox="1"/>
          <p:nvPr/>
        </p:nvSpPr>
        <p:spPr>
          <a:xfrm>
            <a:off x="503238" y="912813"/>
            <a:ext cx="3736194"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APLICACIONES DE LA TECNOLOGÍA RFID</a:t>
            </a:r>
          </a:p>
        </p:txBody>
      </p:sp>
      <p:sp>
        <p:nvSpPr>
          <p:cNvPr id="7" name="Rectangle 5">
            <a:extLst>
              <a:ext uri="{FF2B5EF4-FFF2-40B4-BE49-F238E27FC236}">
                <a16:creationId xmlns:a16="http://schemas.microsoft.com/office/drawing/2014/main" id="{C6281E0B-DB2C-FC44-931C-F13BE2EA933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rPr>
              <a:t>IDENTIFICACIÓN POR RFID Y CÓDIGOS QR</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9" name="Rectángulo 8">
            <a:extLst>
              <a:ext uri="{FF2B5EF4-FFF2-40B4-BE49-F238E27FC236}">
                <a16:creationId xmlns:a16="http://schemas.microsoft.com/office/drawing/2014/main" id="{EB2DC559-497F-DB4D-8A41-53D0DB7A85B9}"/>
              </a:ext>
            </a:extLst>
          </p:cNvPr>
          <p:cNvSpPr/>
          <p:nvPr/>
        </p:nvSpPr>
        <p:spPr>
          <a:xfrm>
            <a:off x="1068602" y="1460056"/>
            <a:ext cx="2670482" cy="200055"/>
          </a:xfrm>
          <a:prstGeom prst="rect">
            <a:avLst/>
          </a:prstGeom>
        </p:spPr>
        <p:txBody>
          <a:bodyPr wrap="square" lIns="0" tIns="0" rIns="0" bIns="0">
            <a:spAutoFit/>
          </a:bodyPr>
          <a:lstStyle/>
          <a:p>
            <a:pPr marL="11725">
              <a:buSzPct val="100000"/>
              <a:tabLst>
                <a:tab pos="121285" algn="l"/>
              </a:tabLst>
            </a:pPr>
            <a:r>
              <a:rPr lang="es-ES" sz="1300" spc="-10" dirty="0">
                <a:solidFill>
                  <a:srgbClr val="262626"/>
                </a:solidFill>
                <a:cs typeface="Source Sans Pro"/>
              </a:rPr>
              <a:t>Logística y control de inventarios.</a:t>
            </a:r>
          </a:p>
        </p:txBody>
      </p:sp>
      <p:sp>
        <p:nvSpPr>
          <p:cNvPr id="10" name="Rectángulo 9">
            <a:extLst>
              <a:ext uri="{FF2B5EF4-FFF2-40B4-BE49-F238E27FC236}">
                <a16:creationId xmlns:a16="http://schemas.microsoft.com/office/drawing/2014/main" id="{F2A25B7B-EEAE-7B46-BA19-16E173D1F4DD}"/>
              </a:ext>
            </a:extLst>
          </p:cNvPr>
          <p:cNvSpPr/>
          <p:nvPr/>
        </p:nvSpPr>
        <p:spPr>
          <a:xfrm>
            <a:off x="394847" y="1400857"/>
            <a:ext cx="348692" cy="307777"/>
          </a:xfrm>
          <a:prstGeom prst="rect">
            <a:avLst/>
          </a:prstGeom>
          <a:noFill/>
        </p:spPr>
        <p:txBody>
          <a:bodyPr wrap="square" lIns="0" tIns="0" rIns="0" bIns="0">
            <a:spAutoFit/>
          </a:bodyPr>
          <a:lstStyle/>
          <a:p>
            <a:pPr algn="r"/>
            <a:r>
              <a:rPr lang="es-ES" sz="2000" b="1" dirty="0">
                <a:solidFill>
                  <a:srgbClr val="01B1C3"/>
                </a:solidFill>
                <a:latin typeface="Calibri" charset="0"/>
                <a:ea typeface="Calibri" charset="0"/>
                <a:cs typeface="Calibri" charset="0"/>
              </a:rPr>
              <a:t>01</a:t>
            </a:r>
            <a:endParaRPr lang="es-PE" sz="2000" b="1" dirty="0">
              <a:solidFill>
                <a:srgbClr val="01B1C3"/>
              </a:solidFill>
              <a:latin typeface="Calibri" charset="0"/>
              <a:ea typeface="Calibri" charset="0"/>
              <a:cs typeface="Calibri" charset="0"/>
            </a:endParaRPr>
          </a:p>
        </p:txBody>
      </p:sp>
      <p:cxnSp>
        <p:nvCxnSpPr>
          <p:cNvPr id="11" name="Conector recto 10">
            <a:extLst>
              <a:ext uri="{FF2B5EF4-FFF2-40B4-BE49-F238E27FC236}">
                <a16:creationId xmlns:a16="http://schemas.microsoft.com/office/drawing/2014/main" id="{A07E6E31-08F0-374A-837C-AC3348B60A78}"/>
              </a:ext>
            </a:extLst>
          </p:cNvPr>
          <p:cNvCxnSpPr>
            <a:cxnSpLocks/>
            <a:endCxn id="50" idx="4"/>
          </p:cNvCxnSpPr>
          <p:nvPr/>
        </p:nvCxnSpPr>
        <p:spPr>
          <a:xfrm>
            <a:off x="878561" y="1510398"/>
            <a:ext cx="0" cy="2835413"/>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A93C29F6-25FD-8040-811F-4F67D706D509}"/>
              </a:ext>
            </a:extLst>
          </p:cNvPr>
          <p:cNvSpPr/>
          <p:nvPr/>
        </p:nvSpPr>
        <p:spPr>
          <a:xfrm>
            <a:off x="394847" y="1782846"/>
            <a:ext cx="348692" cy="307777"/>
          </a:xfrm>
          <a:prstGeom prst="rect">
            <a:avLst/>
          </a:prstGeom>
          <a:noFill/>
        </p:spPr>
        <p:txBody>
          <a:bodyPr wrap="square" lIns="0" tIns="0" rIns="0" bIns="0">
            <a:spAutoFit/>
          </a:bodyPr>
          <a:lstStyle/>
          <a:p>
            <a:pPr algn="r"/>
            <a:r>
              <a:rPr lang="es-ES" sz="2000" b="1" dirty="0">
                <a:solidFill>
                  <a:srgbClr val="01B1C3"/>
                </a:solidFill>
                <a:latin typeface="Calibri" charset="0"/>
                <a:ea typeface="Calibri" charset="0"/>
                <a:cs typeface="Calibri" charset="0"/>
              </a:rPr>
              <a:t>02</a:t>
            </a:r>
            <a:endParaRPr lang="es-PE" sz="2000" b="1" dirty="0">
              <a:solidFill>
                <a:srgbClr val="01B1C3"/>
              </a:solidFill>
              <a:latin typeface="Calibri" charset="0"/>
              <a:ea typeface="Calibri" charset="0"/>
              <a:cs typeface="Calibri" charset="0"/>
            </a:endParaRPr>
          </a:p>
        </p:txBody>
      </p:sp>
      <p:sp>
        <p:nvSpPr>
          <p:cNvPr id="13" name="Rectángulo 12">
            <a:extLst>
              <a:ext uri="{FF2B5EF4-FFF2-40B4-BE49-F238E27FC236}">
                <a16:creationId xmlns:a16="http://schemas.microsoft.com/office/drawing/2014/main" id="{913FEE51-E44E-5F4F-82BC-D269DF79822F}"/>
              </a:ext>
            </a:extLst>
          </p:cNvPr>
          <p:cNvSpPr/>
          <p:nvPr/>
        </p:nvSpPr>
        <p:spPr>
          <a:xfrm>
            <a:off x="394847" y="2170706"/>
            <a:ext cx="348692" cy="307777"/>
          </a:xfrm>
          <a:prstGeom prst="rect">
            <a:avLst/>
          </a:prstGeom>
          <a:noFill/>
        </p:spPr>
        <p:txBody>
          <a:bodyPr wrap="square" lIns="0" tIns="0" rIns="0" bIns="0">
            <a:spAutoFit/>
          </a:bodyPr>
          <a:lstStyle/>
          <a:p>
            <a:pPr algn="r"/>
            <a:r>
              <a:rPr lang="es-ES" sz="2000" b="1" dirty="0">
                <a:solidFill>
                  <a:srgbClr val="01B1C3"/>
                </a:solidFill>
                <a:latin typeface="Calibri" charset="0"/>
                <a:ea typeface="Calibri" charset="0"/>
                <a:cs typeface="Calibri" charset="0"/>
              </a:rPr>
              <a:t>03</a:t>
            </a:r>
            <a:endParaRPr lang="es-PE" sz="2000" b="1" dirty="0">
              <a:solidFill>
                <a:srgbClr val="01B1C3"/>
              </a:solidFill>
              <a:latin typeface="Calibri" charset="0"/>
              <a:ea typeface="Calibri" charset="0"/>
              <a:cs typeface="Calibri" charset="0"/>
            </a:endParaRPr>
          </a:p>
        </p:txBody>
      </p:sp>
      <p:sp>
        <p:nvSpPr>
          <p:cNvPr id="14" name="Rectángulo 13">
            <a:extLst>
              <a:ext uri="{FF2B5EF4-FFF2-40B4-BE49-F238E27FC236}">
                <a16:creationId xmlns:a16="http://schemas.microsoft.com/office/drawing/2014/main" id="{5E60BFE3-C290-CA42-9CD2-9D64BA8D7220}"/>
              </a:ext>
            </a:extLst>
          </p:cNvPr>
          <p:cNvSpPr/>
          <p:nvPr/>
        </p:nvSpPr>
        <p:spPr>
          <a:xfrm>
            <a:off x="1068602" y="1818375"/>
            <a:ext cx="2670482" cy="200055"/>
          </a:xfrm>
          <a:prstGeom prst="rect">
            <a:avLst/>
          </a:prstGeom>
        </p:spPr>
        <p:txBody>
          <a:bodyPr wrap="square" lIns="0" tIns="0" rIns="0" bIns="0">
            <a:spAutoFit/>
          </a:bodyPr>
          <a:lstStyle/>
          <a:p>
            <a:pPr marL="11725">
              <a:buSzPct val="100000"/>
              <a:tabLst>
                <a:tab pos="121285" algn="l"/>
              </a:tabLst>
            </a:pPr>
            <a:r>
              <a:rPr lang="es-ES" sz="1300" spc="-10" dirty="0">
                <a:solidFill>
                  <a:srgbClr val="262626"/>
                </a:solidFill>
                <a:cs typeface="Source Sans Pro"/>
              </a:rPr>
              <a:t>Alimentación.</a:t>
            </a:r>
          </a:p>
        </p:txBody>
      </p:sp>
      <p:sp>
        <p:nvSpPr>
          <p:cNvPr id="15" name="Rectángulo 14">
            <a:extLst>
              <a:ext uri="{FF2B5EF4-FFF2-40B4-BE49-F238E27FC236}">
                <a16:creationId xmlns:a16="http://schemas.microsoft.com/office/drawing/2014/main" id="{4DC08AFA-FE9D-0246-8090-9559AC9ABB7C}"/>
              </a:ext>
            </a:extLst>
          </p:cNvPr>
          <p:cNvSpPr/>
          <p:nvPr/>
        </p:nvSpPr>
        <p:spPr>
          <a:xfrm>
            <a:off x="1068602" y="2215030"/>
            <a:ext cx="2670482" cy="200055"/>
          </a:xfrm>
          <a:prstGeom prst="rect">
            <a:avLst/>
          </a:prstGeom>
        </p:spPr>
        <p:txBody>
          <a:bodyPr wrap="square" lIns="0" tIns="0" rIns="0" bIns="0">
            <a:spAutoFit/>
          </a:bodyPr>
          <a:lstStyle/>
          <a:p>
            <a:pPr marL="11725">
              <a:buSzPct val="100000"/>
              <a:tabLst>
                <a:tab pos="121285" algn="l"/>
              </a:tabLst>
            </a:pPr>
            <a:r>
              <a:rPr lang="es-ES" sz="1300" spc="-10" dirty="0">
                <a:solidFill>
                  <a:srgbClr val="262626"/>
                </a:solidFill>
                <a:cs typeface="Source Sans Pro"/>
              </a:rPr>
              <a:t>Hospitales.</a:t>
            </a:r>
          </a:p>
        </p:txBody>
      </p:sp>
      <p:grpSp>
        <p:nvGrpSpPr>
          <p:cNvPr id="16" name="Agrupar 29">
            <a:extLst>
              <a:ext uri="{FF2B5EF4-FFF2-40B4-BE49-F238E27FC236}">
                <a16:creationId xmlns:a16="http://schemas.microsoft.com/office/drawing/2014/main" id="{E3050264-F366-DF41-93CB-8F68E335AD55}"/>
              </a:ext>
            </a:extLst>
          </p:cNvPr>
          <p:cNvGrpSpPr/>
          <p:nvPr/>
        </p:nvGrpSpPr>
        <p:grpSpPr>
          <a:xfrm>
            <a:off x="817320" y="1491366"/>
            <a:ext cx="122482" cy="122017"/>
            <a:chOff x="3427964" y="2244682"/>
            <a:chExt cx="225891" cy="225034"/>
          </a:xfrm>
        </p:grpSpPr>
        <p:sp>
          <p:nvSpPr>
            <p:cNvPr id="17" name="Elipse 16">
              <a:extLst>
                <a:ext uri="{FF2B5EF4-FFF2-40B4-BE49-F238E27FC236}">
                  <a16:creationId xmlns:a16="http://schemas.microsoft.com/office/drawing/2014/main" id="{DF92C142-1342-2746-9750-6F02D9AE9A69}"/>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Elipse 17">
              <a:extLst>
                <a:ext uri="{FF2B5EF4-FFF2-40B4-BE49-F238E27FC236}">
                  <a16:creationId xmlns:a16="http://schemas.microsoft.com/office/drawing/2014/main" id="{A63045C7-5B2B-0D4D-9433-5AAA9D54C73E}"/>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9" name="Rectángulo 18">
            <a:extLst>
              <a:ext uri="{FF2B5EF4-FFF2-40B4-BE49-F238E27FC236}">
                <a16:creationId xmlns:a16="http://schemas.microsoft.com/office/drawing/2014/main" id="{33DF9C12-514C-074C-80E6-68A6079F6B55}"/>
              </a:ext>
            </a:extLst>
          </p:cNvPr>
          <p:cNvSpPr/>
          <p:nvPr/>
        </p:nvSpPr>
        <p:spPr>
          <a:xfrm>
            <a:off x="1068602" y="2608333"/>
            <a:ext cx="2670482" cy="200055"/>
          </a:xfrm>
          <a:prstGeom prst="rect">
            <a:avLst/>
          </a:prstGeom>
        </p:spPr>
        <p:txBody>
          <a:bodyPr wrap="square" lIns="0" tIns="0" rIns="0" bIns="0">
            <a:spAutoFit/>
          </a:bodyPr>
          <a:lstStyle/>
          <a:p>
            <a:pPr marL="11725">
              <a:buSzPct val="100000"/>
              <a:tabLst>
                <a:tab pos="121285" algn="l"/>
              </a:tabLst>
            </a:pPr>
            <a:r>
              <a:rPr lang="es-ES" sz="1300" spc="-10" dirty="0">
                <a:solidFill>
                  <a:srgbClr val="262626"/>
                </a:solidFill>
                <a:cs typeface="Source Sans Pro"/>
              </a:rPr>
              <a:t>Bibliotecas.</a:t>
            </a:r>
          </a:p>
        </p:txBody>
      </p:sp>
      <p:sp>
        <p:nvSpPr>
          <p:cNvPr id="20" name="Rectángulo 19">
            <a:extLst>
              <a:ext uri="{FF2B5EF4-FFF2-40B4-BE49-F238E27FC236}">
                <a16:creationId xmlns:a16="http://schemas.microsoft.com/office/drawing/2014/main" id="{35E9B625-D573-4D4C-87F4-ACF76A7F8CDC}"/>
              </a:ext>
            </a:extLst>
          </p:cNvPr>
          <p:cNvSpPr/>
          <p:nvPr/>
        </p:nvSpPr>
        <p:spPr>
          <a:xfrm>
            <a:off x="1068602" y="3027749"/>
            <a:ext cx="2670482" cy="200055"/>
          </a:xfrm>
          <a:prstGeom prst="rect">
            <a:avLst/>
          </a:prstGeom>
        </p:spPr>
        <p:txBody>
          <a:bodyPr wrap="square" lIns="0" tIns="0" rIns="0" bIns="0">
            <a:spAutoFit/>
          </a:bodyPr>
          <a:lstStyle/>
          <a:p>
            <a:pPr marL="11725">
              <a:buSzPct val="100000"/>
              <a:tabLst>
                <a:tab pos="121285" algn="l"/>
              </a:tabLst>
            </a:pPr>
            <a:r>
              <a:rPr lang="es-ES" sz="1300" spc="-10" dirty="0">
                <a:solidFill>
                  <a:srgbClr val="262626"/>
                </a:solidFill>
                <a:cs typeface="Source Sans Pro"/>
              </a:rPr>
              <a:t>Ganadería.</a:t>
            </a:r>
          </a:p>
        </p:txBody>
      </p:sp>
      <p:sp>
        <p:nvSpPr>
          <p:cNvPr id="21" name="Rectángulo 20">
            <a:extLst>
              <a:ext uri="{FF2B5EF4-FFF2-40B4-BE49-F238E27FC236}">
                <a16:creationId xmlns:a16="http://schemas.microsoft.com/office/drawing/2014/main" id="{1BDF5645-CAC2-C54B-A905-FD8E492A0CFC}"/>
              </a:ext>
            </a:extLst>
          </p:cNvPr>
          <p:cNvSpPr/>
          <p:nvPr/>
        </p:nvSpPr>
        <p:spPr>
          <a:xfrm>
            <a:off x="396871" y="2559500"/>
            <a:ext cx="348692" cy="307777"/>
          </a:xfrm>
          <a:prstGeom prst="rect">
            <a:avLst/>
          </a:prstGeom>
          <a:noFill/>
        </p:spPr>
        <p:txBody>
          <a:bodyPr wrap="square" lIns="0" tIns="0" rIns="0" bIns="0">
            <a:spAutoFit/>
          </a:bodyPr>
          <a:lstStyle/>
          <a:p>
            <a:pPr algn="r"/>
            <a:r>
              <a:rPr lang="es-ES" sz="2000" b="1" dirty="0">
                <a:solidFill>
                  <a:srgbClr val="01B1C3"/>
                </a:solidFill>
                <a:latin typeface="Calibri" charset="0"/>
                <a:ea typeface="Calibri" charset="0"/>
                <a:cs typeface="Calibri" charset="0"/>
              </a:rPr>
              <a:t>04</a:t>
            </a:r>
            <a:endParaRPr lang="es-PE" sz="2000" b="1" dirty="0">
              <a:solidFill>
                <a:srgbClr val="01B1C3"/>
              </a:solidFill>
              <a:latin typeface="Calibri" charset="0"/>
              <a:ea typeface="Calibri" charset="0"/>
              <a:cs typeface="Calibri" charset="0"/>
            </a:endParaRPr>
          </a:p>
        </p:txBody>
      </p:sp>
      <p:sp>
        <p:nvSpPr>
          <p:cNvPr id="22" name="Rectángulo 21">
            <a:extLst>
              <a:ext uri="{FF2B5EF4-FFF2-40B4-BE49-F238E27FC236}">
                <a16:creationId xmlns:a16="http://schemas.microsoft.com/office/drawing/2014/main" id="{0FC650AA-DAAF-764B-B06B-1EA01ED1DB10}"/>
              </a:ext>
            </a:extLst>
          </p:cNvPr>
          <p:cNvSpPr/>
          <p:nvPr/>
        </p:nvSpPr>
        <p:spPr>
          <a:xfrm>
            <a:off x="392085" y="2973078"/>
            <a:ext cx="348692" cy="307777"/>
          </a:xfrm>
          <a:prstGeom prst="rect">
            <a:avLst/>
          </a:prstGeom>
          <a:noFill/>
        </p:spPr>
        <p:txBody>
          <a:bodyPr wrap="square" lIns="0" tIns="0" rIns="0" bIns="0">
            <a:spAutoFit/>
          </a:bodyPr>
          <a:lstStyle/>
          <a:p>
            <a:pPr algn="r"/>
            <a:r>
              <a:rPr lang="es-ES" sz="2000" b="1" dirty="0">
                <a:solidFill>
                  <a:srgbClr val="01B1C3"/>
                </a:solidFill>
                <a:latin typeface="Calibri" charset="0"/>
                <a:ea typeface="Calibri" charset="0"/>
                <a:cs typeface="Calibri" charset="0"/>
              </a:rPr>
              <a:t>05</a:t>
            </a:r>
            <a:endParaRPr lang="es-PE" sz="2000" b="1" dirty="0">
              <a:solidFill>
                <a:srgbClr val="01B1C3"/>
              </a:solidFill>
              <a:latin typeface="Calibri" charset="0"/>
              <a:ea typeface="Calibri" charset="0"/>
              <a:cs typeface="Calibri" charset="0"/>
            </a:endParaRPr>
          </a:p>
        </p:txBody>
      </p:sp>
      <p:grpSp>
        <p:nvGrpSpPr>
          <p:cNvPr id="23" name="Agrupar 29">
            <a:extLst>
              <a:ext uri="{FF2B5EF4-FFF2-40B4-BE49-F238E27FC236}">
                <a16:creationId xmlns:a16="http://schemas.microsoft.com/office/drawing/2014/main" id="{BBFA58B1-4DB3-7243-A7E1-6B958E24DC3E}"/>
              </a:ext>
            </a:extLst>
          </p:cNvPr>
          <p:cNvGrpSpPr/>
          <p:nvPr/>
        </p:nvGrpSpPr>
        <p:grpSpPr>
          <a:xfrm>
            <a:off x="817320" y="1870793"/>
            <a:ext cx="122482" cy="122017"/>
            <a:chOff x="3427964" y="2244682"/>
            <a:chExt cx="225891" cy="225034"/>
          </a:xfrm>
        </p:grpSpPr>
        <p:sp>
          <p:nvSpPr>
            <p:cNvPr id="24" name="Elipse 23">
              <a:extLst>
                <a:ext uri="{FF2B5EF4-FFF2-40B4-BE49-F238E27FC236}">
                  <a16:creationId xmlns:a16="http://schemas.microsoft.com/office/drawing/2014/main" id="{102E8AF4-7023-2E46-B0C7-33EA9D7B7656}"/>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Elipse 24">
              <a:extLst>
                <a:ext uri="{FF2B5EF4-FFF2-40B4-BE49-F238E27FC236}">
                  <a16:creationId xmlns:a16="http://schemas.microsoft.com/office/drawing/2014/main" id="{26350047-E565-8E4C-83F6-8C0F057E9B45}"/>
                </a:ext>
              </a:extLst>
            </p:cNvPr>
            <p:cNvSpPr/>
            <p:nvPr/>
          </p:nvSpPr>
          <p:spPr>
            <a:xfrm>
              <a:off x="3482167" y="2298678"/>
              <a:ext cx="117482" cy="117036"/>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6" name="Agrupar 29">
            <a:extLst>
              <a:ext uri="{FF2B5EF4-FFF2-40B4-BE49-F238E27FC236}">
                <a16:creationId xmlns:a16="http://schemas.microsoft.com/office/drawing/2014/main" id="{F80B3778-16BB-A740-932D-66A328A4D1EB}"/>
              </a:ext>
            </a:extLst>
          </p:cNvPr>
          <p:cNvGrpSpPr/>
          <p:nvPr/>
        </p:nvGrpSpPr>
        <p:grpSpPr>
          <a:xfrm>
            <a:off x="817320" y="2249650"/>
            <a:ext cx="122482" cy="122017"/>
            <a:chOff x="3427964" y="2244682"/>
            <a:chExt cx="225891" cy="225034"/>
          </a:xfrm>
        </p:grpSpPr>
        <p:sp>
          <p:nvSpPr>
            <p:cNvPr id="27" name="Elipse 26">
              <a:extLst>
                <a:ext uri="{FF2B5EF4-FFF2-40B4-BE49-F238E27FC236}">
                  <a16:creationId xmlns:a16="http://schemas.microsoft.com/office/drawing/2014/main" id="{6A8F24EC-532C-084F-AC79-92C28A42D1C5}"/>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Elipse 27">
              <a:extLst>
                <a:ext uri="{FF2B5EF4-FFF2-40B4-BE49-F238E27FC236}">
                  <a16:creationId xmlns:a16="http://schemas.microsoft.com/office/drawing/2014/main" id="{020DE795-22F9-1745-81B2-A61B1D084D6D}"/>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9" name="Agrupar 29">
            <a:extLst>
              <a:ext uri="{FF2B5EF4-FFF2-40B4-BE49-F238E27FC236}">
                <a16:creationId xmlns:a16="http://schemas.microsoft.com/office/drawing/2014/main" id="{16A1D9DD-DD90-4C44-A34D-AE72C9EB0C0A}"/>
              </a:ext>
            </a:extLst>
          </p:cNvPr>
          <p:cNvGrpSpPr/>
          <p:nvPr/>
        </p:nvGrpSpPr>
        <p:grpSpPr>
          <a:xfrm>
            <a:off x="817320" y="2649509"/>
            <a:ext cx="122482" cy="122017"/>
            <a:chOff x="3427964" y="2244682"/>
            <a:chExt cx="225891" cy="225034"/>
          </a:xfrm>
        </p:grpSpPr>
        <p:sp>
          <p:nvSpPr>
            <p:cNvPr id="30" name="Elipse 29">
              <a:extLst>
                <a:ext uri="{FF2B5EF4-FFF2-40B4-BE49-F238E27FC236}">
                  <a16:creationId xmlns:a16="http://schemas.microsoft.com/office/drawing/2014/main" id="{87BF21B2-B38E-EA45-8B24-DA7FE2C2F9C5}"/>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Elipse 30">
              <a:extLst>
                <a:ext uri="{FF2B5EF4-FFF2-40B4-BE49-F238E27FC236}">
                  <a16:creationId xmlns:a16="http://schemas.microsoft.com/office/drawing/2014/main" id="{325A8BB7-17D2-6E4F-8F5A-75ECDD6143E2}"/>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2" name="Agrupar 29">
            <a:extLst>
              <a:ext uri="{FF2B5EF4-FFF2-40B4-BE49-F238E27FC236}">
                <a16:creationId xmlns:a16="http://schemas.microsoft.com/office/drawing/2014/main" id="{89537ADC-EC28-9C47-9314-D8A044EBB1AC}"/>
              </a:ext>
            </a:extLst>
          </p:cNvPr>
          <p:cNvGrpSpPr/>
          <p:nvPr/>
        </p:nvGrpSpPr>
        <p:grpSpPr>
          <a:xfrm>
            <a:off x="817320" y="3061671"/>
            <a:ext cx="122482" cy="122017"/>
            <a:chOff x="3427964" y="2244682"/>
            <a:chExt cx="225891" cy="225034"/>
          </a:xfrm>
        </p:grpSpPr>
        <p:sp>
          <p:nvSpPr>
            <p:cNvPr id="33" name="Elipse 32">
              <a:extLst>
                <a:ext uri="{FF2B5EF4-FFF2-40B4-BE49-F238E27FC236}">
                  <a16:creationId xmlns:a16="http://schemas.microsoft.com/office/drawing/2014/main" id="{BDF7808A-9104-FF4D-A4EC-687B2AEBCAB5}"/>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4" name="Elipse 33">
              <a:extLst>
                <a:ext uri="{FF2B5EF4-FFF2-40B4-BE49-F238E27FC236}">
                  <a16:creationId xmlns:a16="http://schemas.microsoft.com/office/drawing/2014/main" id="{C7911F0A-8579-6C4D-B07F-DCBE251E0DB5}"/>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36" name="Rectángulo 35">
            <a:extLst>
              <a:ext uri="{FF2B5EF4-FFF2-40B4-BE49-F238E27FC236}">
                <a16:creationId xmlns:a16="http://schemas.microsoft.com/office/drawing/2014/main" id="{CEB518EA-7482-0B4B-8A2D-51696900AD54}"/>
              </a:ext>
            </a:extLst>
          </p:cNvPr>
          <p:cNvSpPr/>
          <p:nvPr/>
        </p:nvSpPr>
        <p:spPr>
          <a:xfrm>
            <a:off x="1068602" y="3424021"/>
            <a:ext cx="2670482" cy="200055"/>
          </a:xfrm>
          <a:prstGeom prst="rect">
            <a:avLst/>
          </a:prstGeom>
        </p:spPr>
        <p:txBody>
          <a:bodyPr wrap="square" lIns="0" tIns="0" rIns="0" bIns="0">
            <a:spAutoFit/>
          </a:bodyPr>
          <a:lstStyle/>
          <a:p>
            <a:pPr marL="11725">
              <a:buSzPct val="100000"/>
              <a:tabLst>
                <a:tab pos="121285" algn="l"/>
              </a:tabLst>
            </a:pPr>
            <a:r>
              <a:rPr lang="es-ES" sz="1300" spc="-10" dirty="0">
                <a:solidFill>
                  <a:srgbClr val="262626"/>
                </a:solidFill>
                <a:cs typeface="Source Sans Pro"/>
              </a:rPr>
              <a:t>Control de accesos / Seguridad.</a:t>
            </a:r>
          </a:p>
        </p:txBody>
      </p:sp>
      <p:sp>
        <p:nvSpPr>
          <p:cNvPr id="37" name="Rectángulo 36">
            <a:extLst>
              <a:ext uri="{FF2B5EF4-FFF2-40B4-BE49-F238E27FC236}">
                <a16:creationId xmlns:a16="http://schemas.microsoft.com/office/drawing/2014/main" id="{DA76E029-BCEF-D649-B393-FB487B62C43F}"/>
              </a:ext>
            </a:extLst>
          </p:cNvPr>
          <p:cNvSpPr/>
          <p:nvPr/>
        </p:nvSpPr>
        <p:spPr>
          <a:xfrm>
            <a:off x="392085" y="3369350"/>
            <a:ext cx="348692" cy="307777"/>
          </a:xfrm>
          <a:prstGeom prst="rect">
            <a:avLst/>
          </a:prstGeom>
          <a:noFill/>
        </p:spPr>
        <p:txBody>
          <a:bodyPr wrap="square" lIns="0" tIns="0" rIns="0" bIns="0">
            <a:spAutoFit/>
          </a:bodyPr>
          <a:lstStyle/>
          <a:p>
            <a:pPr algn="r"/>
            <a:r>
              <a:rPr lang="es-ES" sz="2000" b="1" dirty="0">
                <a:solidFill>
                  <a:srgbClr val="01B1C3"/>
                </a:solidFill>
                <a:latin typeface="Calibri" charset="0"/>
                <a:ea typeface="Calibri" charset="0"/>
                <a:cs typeface="Calibri" charset="0"/>
              </a:rPr>
              <a:t>06</a:t>
            </a:r>
            <a:endParaRPr lang="es-PE" sz="2000" b="1" dirty="0">
              <a:solidFill>
                <a:srgbClr val="01B1C3"/>
              </a:solidFill>
              <a:latin typeface="Calibri" charset="0"/>
              <a:ea typeface="Calibri" charset="0"/>
              <a:cs typeface="Calibri" charset="0"/>
            </a:endParaRPr>
          </a:p>
        </p:txBody>
      </p:sp>
      <p:grpSp>
        <p:nvGrpSpPr>
          <p:cNvPr id="38" name="Agrupar 29">
            <a:extLst>
              <a:ext uri="{FF2B5EF4-FFF2-40B4-BE49-F238E27FC236}">
                <a16:creationId xmlns:a16="http://schemas.microsoft.com/office/drawing/2014/main" id="{0D4FA5C4-BD12-4C43-8DBE-599A9C1284E9}"/>
              </a:ext>
            </a:extLst>
          </p:cNvPr>
          <p:cNvGrpSpPr/>
          <p:nvPr/>
        </p:nvGrpSpPr>
        <p:grpSpPr>
          <a:xfrm>
            <a:off x="817320" y="3457943"/>
            <a:ext cx="122482" cy="122017"/>
            <a:chOff x="3427964" y="2244682"/>
            <a:chExt cx="225891" cy="225034"/>
          </a:xfrm>
        </p:grpSpPr>
        <p:sp>
          <p:nvSpPr>
            <p:cNvPr id="39" name="Elipse 38">
              <a:extLst>
                <a:ext uri="{FF2B5EF4-FFF2-40B4-BE49-F238E27FC236}">
                  <a16:creationId xmlns:a16="http://schemas.microsoft.com/office/drawing/2014/main" id="{3C6A1ECD-9CCF-964E-8C48-EA6E323FE51E}"/>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0" name="Elipse 39">
              <a:extLst>
                <a:ext uri="{FF2B5EF4-FFF2-40B4-BE49-F238E27FC236}">
                  <a16:creationId xmlns:a16="http://schemas.microsoft.com/office/drawing/2014/main" id="{C2E363A5-8180-0640-A3DA-EC0FA7112987}"/>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1" name="Rectángulo 40">
            <a:extLst>
              <a:ext uri="{FF2B5EF4-FFF2-40B4-BE49-F238E27FC236}">
                <a16:creationId xmlns:a16="http://schemas.microsoft.com/office/drawing/2014/main" id="{D3FD8A04-6CCC-5B4F-A300-BC007DC5531C}"/>
              </a:ext>
            </a:extLst>
          </p:cNvPr>
          <p:cNvSpPr/>
          <p:nvPr/>
        </p:nvSpPr>
        <p:spPr>
          <a:xfrm>
            <a:off x="1068602" y="3821586"/>
            <a:ext cx="2670482" cy="200055"/>
          </a:xfrm>
          <a:prstGeom prst="rect">
            <a:avLst/>
          </a:prstGeom>
        </p:spPr>
        <p:txBody>
          <a:bodyPr wrap="square" lIns="0" tIns="0" rIns="0" bIns="0">
            <a:spAutoFit/>
          </a:bodyPr>
          <a:lstStyle/>
          <a:p>
            <a:pPr marL="11725">
              <a:buSzPct val="100000"/>
              <a:tabLst>
                <a:tab pos="121285" algn="l"/>
              </a:tabLst>
            </a:pPr>
            <a:r>
              <a:rPr lang="es-ES" sz="1300" spc="-10" dirty="0">
                <a:solidFill>
                  <a:srgbClr val="262626"/>
                </a:solidFill>
                <a:cs typeface="Source Sans Pro"/>
              </a:rPr>
              <a:t>Industria.</a:t>
            </a:r>
          </a:p>
        </p:txBody>
      </p:sp>
      <p:sp>
        <p:nvSpPr>
          <p:cNvPr id="42" name="Rectángulo 41">
            <a:extLst>
              <a:ext uri="{FF2B5EF4-FFF2-40B4-BE49-F238E27FC236}">
                <a16:creationId xmlns:a16="http://schemas.microsoft.com/office/drawing/2014/main" id="{54FE1D33-09D7-3940-81B3-CF5F18130868}"/>
              </a:ext>
            </a:extLst>
          </p:cNvPr>
          <p:cNvSpPr/>
          <p:nvPr/>
        </p:nvSpPr>
        <p:spPr>
          <a:xfrm>
            <a:off x="392085" y="3766915"/>
            <a:ext cx="348692" cy="307777"/>
          </a:xfrm>
          <a:prstGeom prst="rect">
            <a:avLst/>
          </a:prstGeom>
          <a:noFill/>
        </p:spPr>
        <p:txBody>
          <a:bodyPr wrap="square" lIns="0" tIns="0" rIns="0" bIns="0">
            <a:spAutoFit/>
          </a:bodyPr>
          <a:lstStyle/>
          <a:p>
            <a:pPr algn="r"/>
            <a:r>
              <a:rPr lang="es-ES" sz="2000" b="1" dirty="0">
                <a:solidFill>
                  <a:srgbClr val="01B1C3"/>
                </a:solidFill>
                <a:latin typeface="Calibri" charset="0"/>
                <a:ea typeface="Calibri" charset="0"/>
                <a:cs typeface="Calibri" charset="0"/>
              </a:rPr>
              <a:t>07</a:t>
            </a:r>
            <a:endParaRPr lang="es-PE" sz="2000" b="1" dirty="0">
              <a:solidFill>
                <a:srgbClr val="01B1C3"/>
              </a:solidFill>
              <a:latin typeface="Calibri" charset="0"/>
              <a:ea typeface="Calibri" charset="0"/>
              <a:cs typeface="Calibri" charset="0"/>
            </a:endParaRPr>
          </a:p>
        </p:txBody>
      </p:sp>
      <p:grpSp>
        <p:nvGrpSpPr>
          <p:cNvPr id="43" name="Agrupar 29">
            <a:extLst>
              <a:ext uri="{FF2B5EF4-FFF2-40B4-BE49-F238E27FC236}">
                <a16:creationId xmlns:a16="http://schemas.microsoft.com/office/drawing/2014/main" id="{3881E4D5-8158-1548-AEF1-1450AA3BB4E8}"/>
              </a:ext>
            </a:extLst>
          </p:cNvPr>
          <p:cNvGrpSpPr/>
          <p:nvPr/>
        </p:nvGrpSpPr>
        <p:grpSpPr>
          <a:xfrm>
            <a:off x="817320" y="3855508"/>
            <a:ext cx="122482" cy="122017"/>
            <a:chOff x="3427964" y="2244682"/>
            <a:chExt cx="225891" cy="225034"/>
          </a:xfrm>
        </p:grpSpPr>
        <p:sp>
          <p:nvSpPr>
            <p:cNvPr id="44" name="Elipse 43">
              <a:extLst>
                <a:ext uri="{FF2B5EF4-FFF2-40B4-BE49-F238E27FC236}">
                  <a16:creationId xmlns:a16="http://schemas.microsoft.com/office/drawing/2014/main" id="{D2D31D94-BE52-2F45-A133-24B6F087059D}"/>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5" name="Elipse 44">
              <a:extLst>
                <a:ext uri="{FF2B5EF4-FFF2-40B4-BE49-F238E27FC236}">
                  <a16:creationId xmlns:a16="http://schemas.microsoft.com/office/drawing/2014/main" id="{0547CC4F-8DAC-3249-8C4B-66CCFB9E3473}"/>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6" name="Rectángulo 45">
            <a:extLst>
              <a:ext uri="{FF2B5EF4-FFF2-40B4-BE49-F238E27FC236}">
                <a16:creationId xmlns:a16="http://schemas.microsoft.com/office/drawing/2014/main" id="{674637AD-DDC7-C54A-9774-DA6E5248CB39}"/>
              </a:ext>
            </a:extLst>
          </p:cNvPr>
          <p:cNvSpPr/>
          <p:nvPr/>
        </p:nvSpPr>
        <p:spPr>
          <a:xfrm>
            <a:off x="1068602" y="4219151"/>
            <a:ext cx="2670482" cy="200055"/>
          </a:xfrm>
          <a:prstGeom prst="rect">
            <a:avLst/>
          </a:prstGeom>
        </p:spPr>
        <p:txBody>
          <a:bodyPr wrap="square" lIns="0" tIns="0" rIns="0" bIns="0">
            <a:spAutoFit/>
          </a:bodyPr>
          <a:lstStyle/>
          <a:p>
            <a:pPr marL="11725">
              <a:buSzPct val="100000"/>
              <a:tabLst>
                <a:tab pos="121285" algn="l"/>
              </a:tabLst>
            </a:pPr>
            <a:r>
              <a:rPr lang="es-ES" sz="1300" spc="-10" dirty="0">
                <a:solidFill>
                  <a:srgbClr val="262626"/>
                </a:solidFill>
                <a:cs typeface="Source Sans Pro"/>
              </a:rPr>
              <a:t>Tiendas y comercio.</a:t>
            </a:r>
          </a:p>
        </p:txBody>
      </p:sp>
      <p:sp>
        <p:nvSpPr>
          <p:cNvPr id="47" name="Rectángulo 46">
            <a:extLst>
              <a:ext uri="{FF2B5EF4-FFF2-40B4-BE49-F238E27FC236}">
                <a16:creationId xmlns:a16="http://schemas.microsoft.com/office/drawing/2014/main" id="{F8E0A716-3A59-CA4E-AC47-E361A5993D24}"/>
              </a:ext>
            </a:extLst>
          </p:cNvPr>
          <p:cNvSpPr/>
          <p:nvPr/>
        </p:nvSpPr>
        <p:spPr>
          <a:xfrm>
            <a:off x="392085" y="4164480"/>
            <a:ext cx="348692" cy="307777"/>
          </a:xfrm>
          <a:prstGeom prst="rect">
            <a:avLst/>
          </a:prstGeom>
          <a:noFill/>
        </p:spPr>
        <p:txBody>
          <a:bodyPr wrap="square" lIns="0" tIns="0" rIns="0" bIns="0">
            <a:spAutoFit/>
          </a:bodyPr>
          <a:lstStyle/>
          <a:p>
            <a:pPr algn="r"/>
            <a:r>
              <a:rPr lang="es-ES" sz="2000" b="1" dirty="0">
                <a:solidFill>
                  <a:srgbClr val="01B1C3"/>
                </a:solidFill>
                <a:latin typeface="Calibri" charset="0"/>
                <a:ea typeface="Calibri" charset="0"/>
                <a:cs typeface="Calibri" charset="0"/>
              </a:rPr>
              <a:t>08</a:t>
            </a:r>
            <a:endParaRPr lang="es-PE" sz="2000" b="1" dirty="0">
              <a:solidFill>
                <a:srgbClr val="01B1C3"/>
              </a:solidFill>
              <a:latin typeface="Calibri" charset="0"/>
              <a:ea typeface="Calibri" charset="0"/>
              <a:cs typeface="Calibri" charset="0"/>
            </a:endParaRPr>
          </a:p>
        </p:txBody>
      </p:sp>
      <p:grpSp>
        <p:nvGrpSpPr>
          <p:cNvPr id="48" name="Agrupar 29">
            <a:extLst>
              <a:ext uri="{FF2B5EF4-FFF2-40B4-BE49-F238E27FC236}">
                <a16:creationId xmlns:a16="http://schemas.microsoft.com/office/drawing/2014/main" id="{E3846D63-BD5B-7041-A75E-38195BC4A64F}"/>
              </a:ext>
            </a:extLst>
          </p:cNvPr>
          <p:cNvGrpSpPr/>
          <p:nvPr/>
        </p:nvGrpSpPr>
        <p:grpSpPr>
          <a:xfrm>
            <a:off x="817320" y="4253073"/>
            <a:ext cx="122482" cy="122017"/>
            <a:chOff x="3427964" y="2244682"/>
            <a:chExt cx="225891" cy="225034"/>
          </a:xfrm>
        </p:grpSpPr>
        <p:sp>
          <p:nvSpPr>
            <p:cNvPr id="49" name="Elipse 48">
              <a:extLst>
                <a:ext uri="{FF2B5EF4-FFF2-40B4-BE49-F238E27FC236}">
                  <a16:creationId xmlns:a16="http://schemas.microsoft.com/office/drawing/2014/main" id="{59712904-26BB-DE4D-A984-231FC5AF423E}"/>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0" name="Elipse 49">
              <a:extLst>
                <a:ext uri="{FF2B5EF4-FFF2-40B4-BE49-F238E27FC236}">
                  <a16:creationId xmlns:a16="http://schemas.microsoft.com/office/drawing/2014/main" id="{27125694-453A-424D-BAC7-68B5FC8A881E}"/>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extLst>
      <p:ext uri="{BB962C8B-B14F-4D97-AF65-F5344CB8AC3E}">
        <p14:creationId xmlns:p14="http://schemas.microsoft.com/office/powerpoint/2010/main" val="155334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888595" cy="2292935"/>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CÓDIGOS QR</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Un código QR (del inglés Quick Response Code), es la evolución del código de barras. </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Es un módulo para almacenar información en una matriz de datos o en un código de barras bidimensional. </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La matriz se lee en el dispositivo móvil por un lector específico, y de forma inmediata lleva a una aplicación en Internet, un mapa de localización, un correo electrónico, una página web o un perfil en una red social.</a:t>
            </a:r>
          </a:p>
        </p:txBody>
      </p:sp>
      <p:pic>
        <p:nvPicPr>
          <p:cNvPr id="4" name="Imagen 3">
            <a:extLst>
              <a:ext uri="{FF2B5EF4-FFF2-40B4-BE49-F238E27FC236}">
                <a16:creationId xmlns:a16="http://schemas.microsoft.com/office/drawing/2014/main" id="{440FF896-82DE-D6EA-5B4B-5CD982F57149}"/>
              </a:ext>
            </a:extLst>
          </p:cNvPr>
          <p:cNvPicPr>
            <a:picLocks noChangeAspect="1"/>
          </p:cNvPicPr>
          <p:nvPr/>
        </p:nvPicPr>
        <p:blipFill>
          <a:blip r:embed="rId3"/>
          <a:stretch>
            <a:fillRect/>
          </a:stretch>
        </p:blipFill>
        <p:spPr>
          <a:xfrm>
            <a:off x="2935630" y="3429761"/>
            <a:ext cx="1456983" cy="1456983"/>
          </a:xfrm>
          <a:prstGeom prst="rect">
            <a:avLst/>
          </a:prstGeom>
        </p:spPr>
      </p:pic>
      <p:sp>
        <p:nvSpPr>
          <p:cNvPr id="6" name="CuadroTexto 5">
            <a:extLst>
              <a:ext uri="{FF2B5EF4-FFF2-40B4-BE49-F238E27FC236}">
                <a16:creationId xmlns:a16="http://schemas.microsoft.com/office/drawing/2014/main" id="{4C9743FE-0844-18E8-BCDA-8D5DAC8AC012}"/>
              </a:ext>
            </a:extLst>
          </p:cNvPr>
          <p:cNvSpPr txBox="1"/>
          <p:nvPr/>
        </p:nvSpPr>
        <p:spPr>
          <a:xfrm>
            <a:off x="5122486" y="3683832"/>
            <a:ext cx="2081958" cy="984885"/>
          </a:xfrm>
          <a:prstGeom prst="rect">
            <a:avLst/>
          </a:prstGeom>
          <a:noFill/>
        </p:spPr>
        <p:txBody>
          <a:bodyPr wrap="square" lIns="0" tIns="0" rIns="0" bIns="0" rtlCol="0">
            <a:spAutoFit/>
          </a:bodyPr>
          <a:lstStyle/>
          <a:p>
            <a:r>
              <a:rPr lang="es-ES" sz="1600" dirty="0"/>
              <a:t>Los tres cuadrados de las esquinas permiten detectar al lector la posición del código QR.</a:t>
            </a:r>
            <a:endParaRPr lang="es-PE" sz="1600" dirty="0"/>
          </a:p>
        </p:txBody>
      </p:sp>
      <p:sp>
        <p:nvSpPr>
          <p:cNvPr id="7" name="Rectangle 5">
            <a:extLst>
              <a:ext uri="{FF2B5EF4-FFF2-40B4-BE49-F238E27FC236}">
                <a16:creationId xmlns:a16="http://schemas.microsoft.com/office/drawing/2014/main" id="{A1537194-1AEB-0944-BA1B-0B6AF25EAD7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rPr>
              <a:t>IDENTIFICACIÓN POR RFID Y CÓDIGOS QR</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 name="Grupo 1">
            <a:extLst>
              <a:ext uri="{FF2B5EF4-FFF2-40B4-BE49-F238E27FC236}">
                <a16:creationId xmlns:a16="http://schemas.microsoft.com/office/drawing/2014/main" id="{1CCC8617-1DD4-634E-B7CC-148A24C411CE}"/>
              </a:ext>
            </a:extLst>
          </p:cNvPr>
          <p:cNvGrpSpPr/>
          <p:nvPr/>
        </p:nvGrpSpPr>
        <p:grpSpPr>
          <a:xfrm rot="16200000">
            <a:off x="4281688" y="3971851"/>
            <a:ext cx="984886" cy="408849"/>
            <a:chOff x="6654866" y="4133143"/>
            <a:chExt cx="984886" cy="408849"/>
          </a:xfrm>
        </p:grpSpPr>
        <p:cxnSp>
          <p:nvCxnSpPr>
            <p:cNvPr id="8" name="Conector recto 7">
              <a:extLst>
                <a:ext uri="{FF2B5EF4-FFF2-40B4-BE49-F238E27FC236}">
                  <a16:creationId xmlns:a16="http://schemas.microsoft.com/office/drawing/2014/main" id="{9F7458EE-A594-F14E-821C-8BBCB9E7D336}"/>
                </a:ext>
              </a:extLst>
            </p:cNvPr>
            <p:cNvCxnSpPr>
              <a:cxnSpLocks/>
            </p:cNvCxnSpPr>
            <p:nvPr/>
          </p:nvCxnSpPr>
          <p:spPr>
            <a:xfrm flipH="1" flipV="1">
              <a:off x="7158074" y="4133143"/>
              <a:ext cx="884" cy="408847"/>
            </a:xfrm>
            <a:prstGeom prst="line">
              <a:avLst/>
            </a:prstGeom>
            <a:ln w="19050">
              <a:solidFill>
                <a:srgbClr val="EE4639"/>
              </a:solidFill>
              <a:tailEnd type="ova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FBE98B28-639F-0344-8BF7-FFDC0232ED94}"/>
                </a:ext>
              </a:extLst>
            </p:cNvPr>
            <p:cNvCxnSpPr>
              <a:cxnSpLocks/>
            </p:cNvCxnSpPr>
            <p:nvPr/>
          </p:nvCxnSpPr>
          <p:spPr>
            <a:xfrm rot="5400000" flipV="1">
              <a:off x="7147309" y="4049549"/>
              <a:ext cx="0" cy="984886"/>
            </a:xfrm>
            <a:prstGeom prst="line">
              <a:avLst/>
            </a:prstGeom>
            <a:ln w="19050">
              <a:solidFill>
                <a:srgbClr val="EE4639"/>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1351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99555" y="912813"/>
            <a:ext cx="8000390" cy="1308050"/>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DIFERENCIAS ENTRE RFID Y QR</a:t>
            </a:r>
          </a:p>
          <a:p>
            <a:pPr marL="11725">
              <a:buSzPct val="100000"/>
              <a:tabLst>
                <a:tab pos="121285" algn="l"/>
              </a:tabLst>
            </a:pPr>
            <a:r>
              <a:rPr lang="es-ES" sz="1600" spc="-10" dirty="0">
                <a:solidFill>
                  <a:srgbClr val="262626"/>
                </a:solidFill>
                <a:cs typeface="Source Sans Pro"/>
              </a:rPr>
              <a:t>Las etiquetas RFID son mucho más utilizadas en el sector logístico que los códigos QR, que generalmente están más enfocados al </a:t>
            </a:r>
            <a:r>
              <a:rPr lang="es-ES" sz="1600" i="1" spc="-10" dirty="0">
                <a:solidFill>
                  <a:srgbClr val="262626"/>
                </a:solidFill>
                <a:cs typeface="Source Sans Pro"/>
              </a:rPr>
              <a:t>marketing</a:t>
            </a:r>
            <a:r>
              <a:rPr lang="es-ES" sz="1600" spc="-10" dirty="0">
                <a:solidFill>
                  <a:srgbClr val="262626"/>
                </a:solidFill>
                <a:cs typeface="Source Sans Pro"/>
              </a:rPr>
              <a:t> y las ventas.  Esto se debe a que son mucho más idóneos para el control de la trazabilidad en almacén, seguimiento de inventario y gestión eficaz de la cadena de suministros. Las principales diferencias son las siguientes:</a:t>
            </a:r>
          </a:p>
        </p:txBody>
      </p:sp>
      <p:sp>
        <p:nvSpPr>
          <p:cNvPr id="17" name="Rectangle 5">
            <a:extLst>
              <a:ext uri="{FF2B5EF4-FFF2-40B4-BE49-F238E27FC236}">
                <a16:creationId xmlns:a16="http://schemas.microsoft.com/office/drawing/2014/main" id="{8EAE0BCA-CDB5-444F-9036-1CF769ACC22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rPr>
              <a:t>IDENTIFICACIÓN POR RFID Y CÓDIGOS QR</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8" name="Grupo 17">
            <a:extLst>
              <a:ext uri="{FF2B5EF4-FFF2-40B4-BE49-F238E27FC236}">
                <a16:creationId xmlns:a16="http://schemas.microsoft.com/office/drawing/2014/main" id="{949A7B71-232B-C04E-9DBC-D65FF7359854}"/>
              </a:ext>
            </a:extLst>
          </p:cNvPr>
          <p:cNvGrpSpPr/>
          <p:nvPr/>
        </p:nvGrpSpPr>
        <p:grpSpPr>
          <a:xfrm>
            <a:off x="1065765" y="2513682"/>
            <a:ext cx="6776161" cy="2728219"/>
            <a:chOff x="1075934" y="1843779"/>
            <a:chExt cx="6776161" cy="2728219"/>
          </a:xfrm>
        </p:grpSpPr>
        <p:sp>
          <p:nvSpPr>
            <p:cNvPr id="19" name="Google Shape;333;p23">
              <a:extLst>
                <a:ext uri="{FF2B5EF4-FFF2-40B4-BE49-F238E27FC236}">
                  <a16:creationId xmlns:a16="http://schemas.microsoft.com/office/drawing/2014/main" id="{EBFF2BE5-8FA8-684F-9564-A77F07CB14B5}"/>
                </a:ext>
              </a:extLst>
            </p:cNvPr>
            <p:cNvSpPr/>
            <p:nvPr/>
          </p:nvSpPr>
          <p:spPr>
            <a:xfrm>
              <a:off x="4676455" y="1843779"/>
              <a:ext cx="3175640"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algn="ctr"/>
              <a:r>
                <a:rPr lang="es-ES" altLang="es-ES" sz="1600" b="1" dirty="0">
                  <a:solidFill>
                    <a:schemeClr val="bg1"/>
                  </a:solidFill>
                  <a:ea typeface="DejaVu LGC Sans" pitchFamily="2"/>
                  <a:cs typeface="+mn-lt"/>
                  <a:sym typeface="+mn-ea"/>
                </a:rPr>
                <a:t>QR</a:t>
              </a:r>
              <a:endParaRPr lang="es-ES_tradnl" sz="1600" dirty="0">
                <a:solidFill>
                  <a:schemeClr val="bg1"/>
                </a:solidFill>
                <a:latin typeface="Arial" charset="0"/>
                <a:ea typeface="Arial" charset="0"/>
                <a:cs typeface="Arial" charset="0"/>
              </a:endParaRPr>
            </a:p>
          </p:txBody>
        </p:sp>
        <p:sp>
          <p:nvSpPr>
            <p:cNvPr id="20" name="Google Shape;335;p23">
              <a:extLst>
                <a:ext uri="{FF2B5EF4-FFF2-40B4-BE49-F238E27FC236}">
                  <a16:creationId xmlns:a16="http://schemas.microsoft.com/office/drawing/2014/main" id="{987D96E7-B082-3C4E-9CF8-76B7DFAD50DA}"/>
                </a:ext>
              </a:extLst>
            </p:cNvPr>
            <p:cNvSpPr/>
            <p:nvPr/>
          </p:nvSpPr>
          <p:spPr>
            <a:xfrm>
              <a:off x="4676455" y="2418330"/>
              <a:ext cx="3175640" cy="2153668"/>
            </a:xfrm>
            <a:prstGeom prst="roundRect">
              <a:avLst>
                <a:gd name="adj" fmla="val 2932"/>
              </a:avLst>
            </a:prstGeom>
            <a:solidFill>
              <a:srgbClr val="FFD8D4"/>
            </a:solidFill>
            <a:ln>
              <a:noFill/>
            </a:ln>
          </p:spPr>
          <p:txBody>
            <a:bodyPr spcFirstLastPara="1" wrap="square" lIns="108000" tIns="108000" rIns="108000" bIns="45700" anchor="t" anchorCtr="0">
              <a:noAutofit/>
            </a:bodyPr>
            <a:lstStyle/>
            <a:p>
              <a:pPr marL="138113" lvl="1" indent="-128588">
                <a:buClr>
                  <a:srgbClr val="EE4639"/>
                </a:buClr>
                <a:buSzPct val="100000"/>
                <a:buFont typeface="Arial" panose="020B0604020202020204" pitchFamily="34" charset="0"/>
                <a:buChar char="•"/>
                <a:tabLst>
                  <a:tab pos="3228975" algn="l"/>
                </a:tabLst>
                <a:defRPr/>
              </a:pPr>
              <a:r>
                <a:rPr lang="es-ES" sz="1300" dirty="0">
                  <a:solidFill>
                    <a:srgbClr val="262626"/>
                  </a:solidFill>
                  <a:latin typeface="Calibri"/>
                  <a:cs typeface="Calibri"/>
                </a:rPr>
                <a:t>Sólo pueden leerse de una etiqueta a </a:t>
              </a:r>
              <a:br>
                <a:rPr lang="es-ES" sz="1300" dirty="0">
                  <a:solidFill>
                    <a:srgbClr val="262626"/>
                  </a:solidFill>
                  <a:latin typeface="Calibri"/>
                  <a:cs typeface="Calibri"/>
                </a:rPr>
              </a:br>
              <a:r>
                <a:rPr lang="es-ES" sz="1300" dirty="0">
                  <a:solidFill>
                    <a:srgbClr val="262626"/>
                  </a:solidFill>
                  <a:latin typeface="Calibri"/>
                  <a:cs typeface="Calibri"/>
                </a:rPr>
                <a:t>la vez.</a:t>
              </a:r>
            </a:p>
            <a:p>
              <a:pPr marL="138113" lvl="1" indent="-128588">
                <a:buClr>
                  <a:srgbClr val="EE4639"/>
                </a:buClr>
                <a:buSzPct val="100000"/>
                <a:buFont typeface="Arial" panose="020B0604020202020204" pitchFamily="34" charset="0"/>
                <a:buChar char="•"/>
                <a:tabLst>
                  <a:tab pos="3228975" algn="l"/>
                </a:tabLst>
                <a:defRPr/>
              </a:pPr>
              <a:r>
                <a:rPr lang="es-ES" sz="1300" dirty="0">
                  <a:solidFill>
                    <a:srgbClr val="262626"/>
                  </a:solidFill>
                  <a:latin typeface="Calibri"/>
                  <a:cs typeface="Calibri"/>
                </a:rPr>
                <a:t>Requieren contacto visual con las etiquetas para su lectura.</a:t>
              </a:r>
            </a:p>
            <a:p>
              <a:pPr marL="138113" lvl="1" indent="-128588">
                <a:buClr>
                  <a:srgbClr val="EE4639"/>
                </a:buClr>
                <a:buSzPct val="100000"/>
                <a:buFont typeface="Arial" panose="020B0604020202020204" pitchFamily="34" charset="0"/>
                <a:buChar char="•"/>
                <a:tabLst>
                  <a:tab pos="3228975" algn="l"/>
                </a:tabLst>
                <a:defRPr/>
              </a:pPr>
              <a:r>
                <a:rPr lang="es-ES" sz="1300" dirty="0">
                  <a:solidFill>
                    <a:srgbClr val="262626"/>
                  </a:solidFill>
                  <a:latin typeface="Calibri"/>
                  <a:cs typeface="Calibri"/>
                </a:rPr>
                <a:t>Susceptibles de deterioro, lo que puede afectar a su legibilidad. </a:t>
              </a:r>
            </a:p>
            <a:p>
              <a:pPr marL="138113" lvl="1" indent="-128588">
                <a:buClr>
                  <a:srgbClr val="EE4639"/>
                </a:buClr>
                <a:buSzPct val="100000"/>
                <a:buFont typeface="Arial" panose="020B0604020202020204" pitchFamily="34" charset="0"/>
                <a:buChar char="•"/>
                <a:tabLst>
                  <a:tab pos="3228975" algn="l"/>
                </a:tabLst>
                <a:defRPr/>
              </a:pPr>
              <a:r>
                <a:rPr lang="es-ES" sz="1300" dirty="0">
                  <a:solidFill>
                    <a:srgbClr val="262626"/>
                  </a:solidFill>
                  <a:latin typeface="Calibri"/>
                  <a:cs typeface="Calibri"/>
                </a:rPr>
                <a:t>Requiere hacer contacto con el láser.</a:t>
              </a:r>
              <a:endParaRPr lang="es-ES_tradnl" dirty="0">
                <a:latin typeface="Calibri" panose="020F0502020204030204" pitchFamily="34" charset="0"/>
                <a:ea typeface="+mj-lt"/>
                <a:cs typeface="Calibri" panose="020F0502020204030204" pitchFamily="34" charset="0"/>
                <a:sym typeface="Calibri"/>
              </a:endParaRPr>
            </a:p>
          </p:txBody>
        </p:sp>
        <p:grpSp>
          <p:nvGrpSpPr>
            <p:cNvPr id="21" name="Agrupar 9">
              <a:extLst>
                <a:ext uri="{FF2B5EF4-FFF2-40B4-BE49-F238E27FC236}">
                  <a16:creationId xmlns:a16="http://schemas.microsoft.com/office/drawing/2014/main" id="{3EFA2A23-A9C8-E347-BE4C-DAE9F3D46948}"/>
                </a:ext>
              </a:extLst>
            </p:cNvPr>
            <p:cNvGrpSpPr/>
            <p:nvPr/>
          </p:nvGrpSpPr>
          <p:grpSpPr>
            <a:xfrm>
              <a:off x="4460689" y="1892408"/>
              <a:ext cx="459474" cy="403823"/>
              <a:chOff x="5892512" y="2805541"/>
              <a:chExt cx="459474" cy="403823"/>
            </a:xfrm>
          </p:grpSpPr>
          <p:sp>
            <p:nvSpPr>
              <p:cNvPr id="28" name="Elipse 27">
                <a:extLst>
                  <a:ext uri="{FF2B5EF4-FFF2-40B4-BE49-F238E27FC236}">
                    <a16:creationId xmlns:a16="http://schemas.microsoft.com/office/drawing/2014/main" id="{FB18C8DE-F5B5-9340-BAF5-EFEC7436A279}"/>
                  </a:ext>
                </a:extLst>
              </p:cNvPr>
              <p:cNvSpPr/>
              <p:nvPr/>
            </p:nvSpPr>
            <p:spPr>
              <a:xfrm>
                <a:off x="5956277" y="2824919"/>
                <a:ext cx="395709" cy="376075"/>
              </a:xfrm>
              <a:prstGeom prst="ellipse">
                <a:avLst/>
              </a:prstGeom>
              <a:solidFill>
                <a:srgbClr val="B63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9" name="Elipse 28">
                <a:extLst>
                  <a:ext uri="{FF2B5EF4-FFF2-40B4-BE49-F238E27FC236}">
                    <a16:creationId xmlns:a16="http://schemas.microsoft.com/office/drawing/2014/main" id="{91C5EB0B-A968-9C48-8F78-16D6180B461D}"/>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0" name="Triángulo 29">
                <a:extLst>
                  <a:ext uri="{FF2B5EF4-FFF2-40B4-BE49-F238E27FC236}">
                    <a16:creationId xmlns:a16="http://schemas.microsoft.com/office/drawing/2014/main" id="{D383272D-E4DC-9342-9C9B-C3E17EDBD22D}"/>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22" name="Google Shape;332;p23">
              <a:extLst>
                <a:ext uri="{FF2B5EF4-FFF2-40B4-BE49-F238E27FC236}">
                  <a16:creationId xmlns:a16="http://schemas.microsoft.com/office/drawing/2014/main" id="{D5056794-F2DE-1D4D-B76B-9264561D8850}"/>
                </a:ext>
              </a:extLst>
            </p:cNvPr>
            <p:cNvSpPr/>
            <p:nvPr/>
          </p:nvSpPr>
          <p:spPr>
            <a:xfrm>
              <a:off x="1290849" y="1843779"/>
              <a:ext cx="3175640"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algn="ctr"/>
              <a:r>
                <a:rPr lang="es-ES" altLang="es-ES" sz="1600" b="1" dirty="0">
                  <a:solidFill>
                    <a:schemeClr val="bg1"/>
                  </a:solidFill>
                  <a:ea typeface="DejaVu LGC Sans" pitchFamily="2"/>
                  <a:cs typeface="+mn-lt"/>
                  <a:sym typeface="+mn-ea"/>
                </a:rPr>
                <a:t>RFID</a:t>
              </a:r>
              <a:endParaRPr lang="es-ES_tradnl" sz="1600" dirty="0">
                <a:solidFill>
                  <a:schemeClr val="bg1"/>
                </a:solidFill>
                <a:latin typeface="Arial" charset="0"/>
                <a:ea typeface="Arial" charset="0"/>
                <a:cs typeface="Arial" charset="0"/>
              </a:endParaRPr>
            </a:p>
          </p:txBody>
        </p:sp>
        <p:sp>
          <p:nvSpPr>
            <p:cNvPr id="23" name="Google Shape;334;p23">
              <a:extLst>
                <a:ext uri="{FF2B5EF4-FFF2-40B4-BE49-F238E27FC236}">
                  <a16:creationId xmlns:a16="http://schemas.microsoft.com/office/drawing/2014/main" id="{6700FFE8-B4B6-C34B-9C67-82B77260B687}"/>
                </a:ext>
              </a:extLst>
            </p:cNvPr>
            <p:cNvSpPr/>
            <p:nvPr/>
          </p:nvSpPr>
          <p:spPr>
            <a:xfrm>
              <a:off x="1290849" y="2418330"/>
              <a:ext cx="3175640" cy="2145755"/>
            </a:xfrm>
            <a:prstGeom prst="roundRect">
              <a:avLst>
                <a:gd name="adj" fmla="val 3579"/>
              </a:avLst>
            </a:prstGeom>
            <a:solidFill>
              <a:srgbClr val="FFD8D4"/>
            </a:solidFill>
            <a:ln>
              <a:noFill/>
            </a:ln>
          </p:spPr>
          <p:txBody>
            <a:bodyPr spcFirstLastPara="1" wrap="square" lIns="108000" tIns="108000" rIns="108000" bIns="45700" anchor="t" anchorCtr="0">
              <a:noAutofit/>
            </a:bodyPr>
            <a:lstStyle/>
            <a:p>
              <a:pPr marL="138113" lvl="1" indent="-128588">
                <a:buClr>
                  <a:srgbClr val="EE4639"/>
                </a:buClr>
                <a:buSzPct val="100000"/>
                <a:buFont typeface="Arial" panose="020B0604020202020204" pitchFamily="34" charset="0"/>
                <a:buChar char="•"/>
                <a:tabLst>
                  <a:tab pos="3228975" algn="l"/>
                </a:tabLst>
                <a:defRPr/>
              </a:pPr>
              <a:r>
                <a:rPr lang="es-ES" sz="1300" dirty="0">
                  <a:solidFill>
                    <a:srgbClr val="262626"/>
                  </a:solidFill>
                  <a:latin typeface="Calibri"/>
                  <a:cs typeface="Calibri"/>
                </a:rPr>
                <a:t>Puede identificar varias etiquetas con una sola </a:t>
              </a:r>
              <a:r>
                <a:rPr lang="es-ES" sz="1300" i="1" dirty="0" err="1">
                  <a:solidFill>
                    <a:srgbClr val="262626"/>
                  </a:solidFill>
                  <a:latin typeface="Calibri"/>
                  <a:cs typeface="Calibri"/>
                </a:rPr>
                <a:t>hand</a:t>
              </a:r>
              <a:r>
                <a:rPr lang="es-ES" sz="1300" i="1" dirty="0">
                  <a:solidFill>
                    <a:srgbClr val="262626"/>
                  </a:solidFill>
                  <a:latin typeface="Calibri"/>
                  <a:cs typeface="Calibri"/>
                </a:rPr>
                <a:t> </a:t>
              </a:r>
              <a:r>
                <a:rPr lang="es-ES" sz="1300" i="1" dirty="0" err="1">
                  <a:solidFill>
                    <a:srgbClr val="262626"/>
                  </a:solidFill>
                  <a:latin typeface="Calibri"/>
                  <a:cs typeface="Calibri"/>
                </a:rPr>
                <a:t>held</a:t>
              </a:r>
              <a:r>
                <a:rPr lang="es-ES" sz="1300" i="1" dirty="0">
                  <a:solidFill>
                    <a:srgbClr val="262626"/>
                  </a:solidFill>
                  <a:latin typeface="Calibri"/>
                  <a:cs typeface="Calibri"/>
                </a:rPr>
                <a:t> </a:t>
              </a:r>
              <a:r>
                <a:rPr lang="es-ES" sz="1300" dirty="0">
                  <a:solidFill>
                    <a:srgbClr val="262626"/>
                  </a:solidFill>
                  <a:latin typeface="Calibri"/>
                  <a:cs typeface="Calibri"/>
                </a:rPr>
                <a:t>o dispositivo móvil.</a:t>
              </a:r>
            </a:p>
            <a:p>
              <a:pPr marL="138113" lvl="1" indent="-128588">
                <a:buClr>
                  <a:srgbClr val="EE4639"/>
                </a:buClr>
                <a:buSzPct val="100000"/>
                <a:buFont typeface="Arial" panose="020B0604020202020204" pitchFamily="34" charset="0"/>
                <a:buChar char="•"/>
                <a:tabLst>
                  <a:tab pos="3228975" algn="l"/>
                </a:tabLst>
                <a:defRPr/>
              </a:pPr>
              <a:r>
                <a:rPr lang="es-ES" sz="1300" dirty="0">
                  <a:solidFill>
                    <a:srgbClr val="262626"/>
                  </a:solidFill>
                  <a:latin typeface="Calibri"/>
                  <a:cs typeface="Calibri"/>
                </a:rPr>
                <a:t>Permite al escáner leer las etiquetas, aunque sean invisibles o estén incrustadas en determinados materiales.</a:t>
              </a:r>
            </a:p>
            <a:p>
              <a:pPr marL="138113" lvl="1" indent="-128588">
                <a:buClr>
                  <a:srgbClr val="EE4639"/>
                </a:buClr>
                <a:buSzPct val="100000"/>
                <a:buFont typeface="Arial" panose="020B0604020202020204" pitchFamily="34" charset="0"/>
                <a:buChar char="•"/>
                <a:tabLst>
                  <a:tab pos="3228975" algn="l"/>
                </a:tabLst>
                <a:defRPr/>
              </a:pPr>
              <a:r>
                <a:rPr lang="es-ES" sz="1300" dirty="0">
                  <a:solidFill>
                    <a:srgbClr val="262626"/>
                  </a:solidFill>
                  <a:latin typeface="Calibri"/>
                  <a:cs typeface="Calibri"/>
                </a:rPr>
                <a:t>Son más robustas y resisten mejor el desgaste.</a:t>
              </a:r>
            </a:p>
            <a:p>
              <a:pPr marL="138113" lvl="1" indent="-128588">
                <a:buClr>
                  <a:srgbClr val="EE4639"/>
                </a:buClr>
                <a:buSzPct val="100000"/>
                <a:buFont typeface="Arial" panose="020B0604020202020204" pitchFamily="34" charset="0"/>
                <a:buChar char="•"/>
                <a:tabLst>
                  <a:tab pos="3228975" algn="l"/>
                </a:tabLst>
                <a:defRPr/>
              </a:pPr>
              <a:r>
                <a:rPr lang="es-ES" sz="1300" dirty="0">
                  <a:solidFill>
                    <a:srgbClr val="262626"/>
                  </a:solidFill>
                  <a:latin typeface="Calibri"/>
                  <a:cs typeface="Calibri"/>
                </a:rPr>
                <a:t>No requiere contacto, pues se conectan por ondas de radio.</a:t>
              </a:r>
              <a:endParaRPr lang="es-PE" sz="1300" dirty="0">
                <a:solidFill>
                  <a:srgbClr val="262626"/>
                </a:solidFill>
                <a:latin typeface="Calibri"/>
                <a:cs typeface="Calibri"/>
              </a:endParaRPr>
            </a:p>
          </p:txBody>
        </p:sp>
        <p:grpSp>
          <p:nvGrpSpPr>
            <p:cNvPr id="24" name="Agrupar 4">
              <a:extLst>
                <a:ext uri="{FF2B5EF4-FFF2-40B4-BE49-F238E27FC236}">
                  <a16:creationId xmlns:a16="http://schemas.microsoft.com/office/drawing/2014/main" id="{8570DB3C-0355-5B4A-90C8-2B247B16D071}"/>
                </a:ext>
              </a:extLst>
            </p:cNvPr>
            <p:cNvGrpSpPr/>
            <p:nvPr/>
          </p:nvGrpSpPr>
          <p:grpSpPr>
            <a:xfrm>
              <a:off x="1075934" y="1892408"/>
              <a:ext cx="459474" cy="403823"/>
              <a:chOff x="5892512" y="2805541"/>
              <a:chExt cx="459474" cy="403823"/>
            </a:xfrm>
          </p:grpSpPr>
          <p:sp>
            <p:nvSpPr>
              <p:cNvPr id="25" name="Elipse 24">
                <a:extLst>
                  <a:ext uri="{FF2B5EF4-FFF2-40B4-BE49-F238E27FC236}">
                    <a16:creationId xmlns:a16="http://schemas.microsoft.com/office/drawing/2014/main" id="{BA0A7E84-AB48-EE48-AF0D-2AD3D23F7AF1}"/>
                  </a:ext>
                </a:extLst>
              </p:cNvPr>
              <p:cNvSpPr/>
              <p:nvPr/>
            </p:nvSpPr>
            <p:spPr>
              <a:xfrm>
                <a:off x="5956277" y="2824919"/>
                <a:ext cx="395709" cy="376075"/>
              </a:xfrm>
              <a:prstGeom prst="ellipse">
                <a:avLst/>
              </a:prstGeom>
              <a:solidFill>
                <a:srgbClr val="B63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6" name="Elipse 25">
                <a:extLst>
                  <a:ext uri="{FF2B5EF4-FFF2-40B4-BE49-F238E27FC236}">
                    <a16:creationId xmlns:a16="http://schemas.microsoft.com/office/drawing/2014/main" id="{9C98CA24-3CA0-0040-B0F1-669296D5D05E}"/>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7" name="Triángulo 26">
                <a:extLst>
                  <a:ext uri="{FF2B5EF4-FFF2-40B4-BE49-F238E27FC236}">
                    <a16:creationId xmlns:a16="http://schemas.microsoft.com/office/drawing/2014/main" id="{D36DA97B-3A78-774C-88AE-12A93309C5C9}"/>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225144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A24C859-0700-B148-8986-805013DE148A}"/>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C05B1F3A-9650-C444-B22D-F04F548F33A2}"/>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i="1" dirty="0">
                <a:solidFill>
                  <a:schemeClr val="bg1"/>
                </a:solidFill>
                <a:latin typeface="Graphik Bold" charset="0"/>
                <a:ea typeface="Graphik Bold" charset="0"/>
                <a:cs typeface="Graphik Bold" charset="0"/>
              </a:rPr>
              <a:t>ECOMMERCE</a:t>
            </a:r>
          </a:p>
        </p:txBody>
      </p:sp>
      <p:pic>
        <p:nvPicPr>
          <p:cNvPr id="8" name="Imagen 7">
            <a:extLst>
              <a:ext uri="{FF2B5EF4-FFF2-40B4-BE49-F238E27FC236}">
                <a16:creationId xmlns:a16="http://schemas.microsoft.com/office/drawing/2014/main" id="{FA7BB1F2-52C7-0E40-A7B7-ADC9A6728131}"/>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82565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2486850" cy="2046714"/>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DEFINICIÓN</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El término “comercio electrónico”, también conocido como “ecommerce”, se refiere a la compra y venta de bienes y servicios por medios electrónicos, sobre todo por Internet.</a:t>
            </a:r>
          </a:p>
        </p:txBody>
      </p:sp>
      <p:sp>
        <p:nvSpPr>
          <p:cNvPr id="6" name="Rectangle 5">
            <a:extLst>
              <a:ext uri="{FF2B5EF4-FFF2-40B4-BE49-F238E27FC236}">
                <a16:creationId xmlns:a16="http://schemas.microsoft.com/office/drawing/2014/main" id="{BF4695C2-1D66-8043-B2EB-888E463BB1E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ECOMMERCE</a:t>
            </a:r>
            <a:endParaRPr lang="es-PE" sz="1000" i="1"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DEC16A4A-501C-8D4F-B2EE-8AE858E4959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37560" y="912813"/>
            <a:ext cx="5806440" cy="4321175"/>
          </a:xfrm>
          <a:prstGeom prst="rect">
            <a:avLst/>
          </a:prstGeom>
        </p:spPr>
      </p:pic>
    </p:spTree>
    <p:extLst>
      <p:ext uri="{BB962C8B-B14F-4D97-AF65-F5344CB8AC3E}">
        <p14:creationId xmlns:p14="http://schemas.microsoft.com/office/powerpoint/2010/main" val="382814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24644"/>
            <a:ext cx="8116465"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i="1" spc="-10" dirty="0">
                <a:solidFill>
                  <a:srgbClr val="262626"/>
                </a:solidFill>
                <a:cs typeface="Source Sans Pro"/>
              </a:rPr>
              <a:t>ECOMMERCE</a:t>
            </a:r>
            <a:r>
              <a:rPr lang="es-ES" sz="1600" b="1" spc="-10" dirty="0">
                <a:solidFill>
                  <a:srgbClr val="262626"/>
                </a:solidFill>
                <a:cs typeface="Source Sans Pro"/>
              </a:rPr>
              <a:t> EN LA CADENA DE SUMINISTROS</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En toda la cadena de suministros se pueden realizar transacciones por medio de comercio electrónico. En la mayoría de los casos son del tipo B2B y al final de B2C.</a:t>
            </a:r>
          </a:p>
        </p:txBody>
      </p:sp>
      <p:sp>
        <p:nvSpPr>
          <p:cNvPr id="15" name="Rectangle 5">
            <a:extLst>
              <a:ext uri="{FF2B5EF4-FFF2-40B4-BE49-F238E27FC236}">
                <a16:creationId xmlns:a16="http://schemas.microsoft.com/office/drawing/2014/main" id="{5209C6BB-F9C9-1C41-89F6-8F619CBB55D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ECOMMERCE</a:t>
            </a:r>
            <a:endParaRPr lang="es-PE" sz="1000" i="1" dirty="0">
              <a:solidFill>
                <a:schemeClr val="bg1">
                  <a:lumMod val="65000"/>
                </a:schemeClr>
              </a:solidFill>
              <a:latin typeface="Calibri" panose="020F0502020204030204" pitchFamily="34" charset="0"/>
              <a:cs typeface="Calibri" panose="020F0502020204030204" pitchFamily="34" charset="0"/>
            </a:endParaRPr>
          </a:p>
        </p:txBody>
      </p:sp>
      <p:grpSp>
        <p:nvGrpSpPr>
          <p:cNvPr id="83" name="Grupo 82">
            <a:extLst>
              <a:ext uri="{FF2B5EF4-FFF2-40B4-BE49-F238E27FC236}">
                <a16:creationId xmlns:a16="http://schemas.microsoft.com/office/drawing/2014/main" id="{C0AA8C2E-DDE3-6E4F-9ECD-B95CC294C42E}"/>
              </a:ext>
            </a:extLst>
          </p:cNvPr>
          <p:cNvGrpSpPr/>
          <p:nvPr/>
        </p:nvGrpSpPr>
        <p:grpSpPr>
          <a:xfrm>
            <a:off x="627538" y="2150165"/>
            <a:ext cx="7888923" cy="2799192"/>
            <a:chOff x="786765" y="2087699"/>
            <a:chExt cx="7888923" cy="2799192"/>
          </a:xfrm>
        </p:grpSpPr>
        <p:grpSp>
          <p:nvGrpSpPr>
            <p:cNvPr id="2" name="Grupo 1">
              <a:extLst>
                <a:ext uri="{FF2B5EF4-FFF2-40B4-BE49-F238E27FC236}">
                  <a16:creationId xmlns:a16="http://schemas.microsoft.com/office/drawing/2014/main" id="{1BD4C828-E8F2-D242-A2EF-7225998E8E25}"/>
                </a:ext>
              </a:extLst>
            </p:cNvPr>
            <p:cNvGrpSpPr/>
            <p:nvPr/>
          </p:nvGrpSpPr>
          <p:grpSpPr>
            <a:xfrm>
              <a:off x="786765" y="2749550"/>
              <a:ext cx="7549407" cy="1366763"/>
              <a:chOff x="1230272" y="2537327"/>
              <a:chExt cx="6518323" cy="1180093"/>
            </a:xfrm>
          </p:grpSpPr>
          <p:sp>
            <p:nvSpPr>
              <p:cNvPr id="21" name="Rectángulo redondeado 20">
                <a:extLst>
                  <a:ext uri="{FF2B5EF4-FFF2-40B4-BE49-F238E27FC236}">
                    <a16:creationId xmlns:a16="http://schemas.microsoft.com/office/drawing/2014/main" id="{D28DF720-0301-EF4A-A4E3-65884EF7A883}"/>
                  </a:ext>
                </a:extLst>
              </p:cNvPr>
              <p:cNvSpPr/>
              <p:nvPr/>
            </p:nvSpPr>
            <p:spPr>
              <a:xfrm>
                <a:off x="3247887" y="2593011"/>
                <a:ext cx="675484" cy="281418"/>
              </a:xfrm>
              <a:prstGeom prst="roundRect">
                <a:avLst>
                  <a:gd name="adj" fmla="val 17954"/>
                </a:avLst>
              </a:prstGeom>
              <a:solidFill>
                <a:srgbClr val="E3D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Plant</a:t>
                </a:r>
                <a:endParaRPr lang="es-ES" sz="1200" b="1" dirty="0">
                  <a:solidFill>
                    <a:schemeClr val="tx1"/>
                  </a:solidFill>
                  <a:latin typeface="Calibri"/>
                  <a:cs typeface="Calibri"/>
                </a:endParaRPr>
              </a:p>
            </p:txBody>
          </p:sp>
          <p:cxnSp>
            <p:nvCxnSpPr>
              <p:cNvPr id="22" name="Conector recto de flecha 21">
                <a:extLst>
                  <a:ext uri="{FF2B5EF4-FFF2-40B4-BE49-F238E27FC236}">
                    <a16:creationId xmlns:a16="http://schemas.microsoft.com/office/drawing/2014/main" id="{BDCB900C-CE28-5245-A1F2-93F10DEAE8C4}"/>
                  </a:ext>
                </a:extLst>
              </p:cNvPr>
              <p:cNvCxnSpPr>
                <a:cxnSpLocks/>
              </p:cNvCxnSpPr>
              <p:nvPr/>
            </p:nvCxnSpPr>
            <p:spPr>
              <a:xfrm>
                <a:off x="2446051" y="3546023"/>
                <a:ext cx="801836"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redondeado 22">
                <a:extLst>
                  <a:ext uri="{FF2B5EF4-FFF2-40B4-BE49-F238E27FC236}">
                    <a16:creationId xmlns:a16="http://schemas.microsoft.com/office/drawing/2014/main" id="{60D14C91-063C-704C-9D3D-3225AC313697}"/>
                  </a:ext>
                </a:extLst>
              </p:cNvPr>
              <p:cNvSpPr/>
              <p:nvPr/>
            </p:nvSpPr>
            <p:spPr>
              <a:xfrm>
                <a:off x="3247887" y="3354744"/>
                <a:ext cx="675484" cy="281418"/>
              </a:xfrm>
              <a:prstGeom prst="roundRect">
                <a:avLst>
                  <a:gd name="adj" fmla="val 17954"/>
                </a:avLst>
              </a:prstGeom>
              <a:solidFill>
                <a:srgbClr val="E3D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Plant</a:t>
                </a:r>
                <a:endParaRPr lang="es-ES" sz="1200" b="1" dirty="0">
                  <a:solidFill>
                    <a:schemeClr val="tx1"/>
                  </a:solidFill>
                  <a:latin typeface="Calibri"/>
                  <a:cs typeface="Calibri"/>
                </a:endParaRPr>
              </a:p>
            </p:txBody>
          </p:sp>
          <p:sp>
            <p:nvSpPr>
              <p:cNvPr id="24" name="Rectángulo redondeado 23">
                <a:extLst>
                  <a:ext uri="{FF2B5EF4-FFF2-40B4-BE49-F238E27FC236}">
                    <a16:creationId xmlns:a16="http://schemas.microsoft.com/office/drawing/2014/main" id="{6626BC3C-0FBA-F142-8205-D1B2F18EA8CA}"/>
                  </a:ext>
                </a:extLst>
              </p:cNvPr>
              <p:cNvSpPr/>
              <p:nvPr/>
            </p:nvSpPr>
            <p:spPr>
              <a:xfrm>
                <a:off x="3959942" y="2593011"/>
                <a:ext cx="675484" cy="281418"/>
              </a:xfrm>
              <a:prstGeom prst="roundRect">
                <a:avLst>
                  <a:gd name="adj" fmla="val 17954"/>
                </a:avLst>
              </a:prstGeom>
              <a:solidFill>
                <a:srgbClr val="FFD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Whse</a:t>
                </a:r>
                <a:endParaRPr lang="es-ES" sz="1200" b="1" dirty="0">
                  <a:solidFill>
                    <a:schemeClr val="tx1"/>
                  </a:solidFill>
                  <a:latin typeface="Calibri"/>
                  <a:cs typeface="Calibri"/>
                </a:endParaRPr>
              </a:p>
            </p:txBody>
          </p:sp>
          <p:sp>
            <p:nvSpPr>
              <p:cNvPr id="29" name="Rectángulo redondeado 28">
                <a:extLst>
                  <a:ext uri="{FF2B5EF4-FFF2-40B4-BE49-F238E27FC236}">
                    <a16:creationId xmlns:a16="http://schemas.microsoft.com/office/drawing/2014/main" id="{4B45A9AB-309A-FC40-AEEF-73BC42BE2B22}"/>
                  </a:ext>
                </a:extLst>
              </p:cNvPr>
              <p:cNvSpPr/>
              <p:nvPr/>
            </p:nvSpPr>
            <p:spPr>
              <a:xfrm>
                <a:off x="6874398" y="2588055"/>
                <a:ext cx="874197" cy="281418"/>
              </a:xfrm>
              <a:prstGeom prst="roundRect">
                <a:avLst>
                  <a:gd name="adj" fmla="val 17954"/>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Customer</a:t>
                </a:r>
                <a:endParaRPr lang="es-ES" sz="1200" b="1" dirty="0">
                  <a:solidFill>
                    <a:schemeClr val="tx1"/>
                  </a:solidFill>
                  <a:latin typeface="Calibri"/>
                  <a:cs typeface="Calibri"/>
                </a:endParaRPr>
              </a:p>
            </p:txBody>
          </p:sp>
          <p:sp>
            <p:nvSpPr>
              <p:cNvPr id="30" name="Rectángulo redondeado 29">
                <a:extLst>
                  <a:ext uri="{FF2B5EF4-FFF2-40B4-BE49-F238E27FC236}">
                    <a16:creationId xmlns:a16="http://schemas.microsoft.com/office/drawing/2014/main" id="{5C67AE03-8B97-CF46-B6D9-FBEE37B15D6C}"/>
                  </a:ext>
                </a:extLst>
              </p:cNvPr>
              <p:cNvSpPr/>
              <p:nvPr/>
            </p:nvSpPr>
            <p:spPr>
              <a:xfrm>
                <a:off x="6874398" y="2993761"/>
                <a:ext cx="874197" cy="281418"/>
              </a:xfrm>
              <a:prstGeom prst="roundRect">
                <a:avLst>
                  <a:gd name="adj" fmla="val 17954"/>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Customer</a:t>
                </a:r>
                <a:endParaRPr lang="es-ES" sz="1200" b="1" dirty="0">
                  <a:solidFill>
                    <a:schemeClr val="tx1"/>
                  </a:solidFill>
                  <a:latin typeface="Calibri"/>
                  <a:cs typeface="Calibri"/>
                </a:endParaRPr>
              </a:p>
            </p:txBody>
          </p:sp>
          <p:sp>
            <p:nvSpPr>
              <p:cNvPr id="31" name="Rectángulo redondeado 30">
                <a:extLst>
                  <a:ext uri="{FF2B5EF4-FFF2-40B4-BE49-F238E27FC236}">
                    <a16:creationId xmlns:a16="http://schemas.microsoft.com/office/drawing/2014/main" id="{15EF1EDD-1ED6-0C4E-8EAD-57C32AF1C518}"/>
                  </a:ext>
                </a:extLst>
              </p:cNvPr>
              <p:cNvSpPr/>
              <p:nvPr/>
            </p:nvSpPr>
            <p:spPr>
              <a:xfrm>
                <a:off x="6874398" y="3374627"/>
                <a:ext cx="874197" cy="281418"/>
              </a:xfrm>
              <a:prstGeom prst="roundRect">
                <a:avLst>
                  <a:gd name="adj" fmla="val 17954"/>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Customer</a:t>
                </a:r>
                <a:endParaRPr lang="es-ES" sz="1200" b="1" dirty="0">
                  <a:solidFill>
                    <a:schemeClr val="tx1"/>
                  </a:solidFill>
                  <a:latin typeface="Calibri"/>
                  <a:cs typeface="Calibri"/>
                </a:endParaRPr>
              </a:p>
            </p:txBody>
          </p:sp>
          <p:cxnSp>
            <p:nvCxnSpPr>
              <p:cNvPr id="32" name="Conector recto de flecha 31">
                <a:extLst>
                  <a:ext uri="{FF2B5EF4-FFF2-40B4-BE49-F238E27FC236}">
                    <a16:creationId xmlns:a16="http://schemas.microsoft.com/office/drawing/2014/main" id="{EF99E899-9B8C-FF4A-A815-D7631C44C510}"/>
                  </a:ext>
                </a:extLst>
              </p:cNvPr>
              <p:cNvCxnSpPr>
                <a:cxnSpLocks/>
              </p:cNvCxnSpPr>
              <p:nvPr/>
            </p:nvCxnSpPr>
            <p:spPr>
              <a:xfrm>
                <a:off x="2446051" y="2734612"/>
                <a:ext cx="801836"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B4C31E4E-217A-2D4F-8195-2F22FA666CAB}"/>
                  </a:ext>
                </a:extLst>
              </p:cNvPr>
              <p:cNvCxnSpPr>
                <a:cxnSpLocks/>
                <a:stCxn id="53" idx="3"/>
              </p:cNvCxnSpPr>
              <p:nvPr/>
            </p:nvCxnSpPr>
            <p:spPr>
              <a:xfrm flipV="1">
                <a:off x="2446051" y="2803937"/>
                <a:ext cx="801797" cy="717037"/>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DAD2AFDA-7682-CC4A-8A43-5694EBEE1562}"/>
                  </a:ext>
                </a:extLst>
              </p:cNvPr>
              <p:cNvCxnSpPr>
                <a:cxnSpLocks/>
                <a:endCxn id="23" idx="1"/>
              </p:cNvCxnSpPr>
              <p:nvPr/>
            </p:nvCxnSpPr>
            <p:spPr>
              <a:xfrm>
                <a:off x="2452550" y="2736308"/>
                <a:ext cx="795337" cy="759145"/>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25F887B4-36AF-7945-B926-2CC0E03F15EB}"/>
                  </a:ext>
                </a:extLst>
              </p:cNvPr>
              <p:cNvCxnSpPr>
                <a:cxnSpLocks/>
              </p:cNvCxnSpPr>
              <p:nvPr/>
            </p:nvCxnSpPr>
            <p:spPr>
              <a:xfrm flipV="1">
                <a:off x="4633006" y="3248040"/>
                <a:ext cx="369938" cy="188481"/>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8F0A5B82-A7BC-F147-8A93-9E669745E000}"/>
                  </a:ext>
                </a:extLst>
              </p:cNvPr>
              <p:cNvCxnSpPr>
                <a:cxnSpLocks/>
              </p:cNvCxnSpPr>
              <p:nvPr/>
            </p:nvCxnSpPr>
            <p:spPr>
              <a:xfrm>
                <a:off x="4632588" y="2840292"/>
                <a:ext cx="378877" cy="140841"/>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2C48DC0E-252F-AA49-9EA0-BA0C0169B736}"/>
                  </a:ext>
                </a:extLst>
              </p:cNvPr>
              <p:cNvCxnSpPr>
                <a:cxnSpLocks/>
              </p:cNvCxnSpPr>
              <p:nvPr/>
            </p:nvCxnSpPr>
            <p:spPr>
              <a:xfrm flipV="1">
                <a:off x="5460297" y="2827625"/>
                <a:ext cx="327473" cy="190956"/>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B21F1108-3C80-E949-8036-00EEB980E3BE}"/>
                  </a:ext>
                </a:extLst>
              </p:cNvPr>
              <p:cNvCxnSpPr>
                <a:cxnSpLocks/>
              </p:cNvCxnSpPr>
              <p:nvPr/>
            </p:nvCxnSpPr>
            <p:spPr>
              <a:xfrm>
                <a:off x="5445204" y="3249891"/>
                <a:ext cx="342566" cy="124213"/>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8E44774C-A3D3-B54A-86BD-50607788175A}"/>
                  </a:ext>
                </a:extLst>
              </p:cNvPr>
              <p:cNvCxnSpPr>
                <a:cxnSpLocks/>
              </p:cNvCxnSpPr>
              <p:nvPr/>
            </p:nvCxnSpPr>
            <p:spPr>
              <a:xfrm>
                <a:off x="6264895" y="2827626"/>
                <a:ext cx="609504" cy="305471"/>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806F71-2021-EF4A-93AF-0A52F8646733}"/>
                  </a:ext>
                </a:extLst>
              </p:cNvPr>
              <p:cNvCxnSpPr>
                <a:cxnSpLocks/>
                <a:endCxn id="30" idx="1"/>
              </p:cNvCxnSpPr>
              <p:nvPr/>
            </p:nvCxnSpPr>
            <p:spPr>
              <a:xfrm flipV="1">
                <a:off x="6289993" y="3134470"/>
                <a:ext cx="584405" cy="32561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83AC172F-164E-C944-B2D7-2BD6B131BFC6}"/>
                  </a:ext>
                </a:extLst>
              </p:cNvPr>
              <p:cNvCxnSpPr>
                <a:cxnSpLocks/>
              </p:cNvCxnSpPr>
              <p:nvPr/>
            </p:nvCxnSpPr>
            <p:spPr>
              <a:xfrm>
                <a:off x="4631895" y="3546023"/>
                <a:ext cx="1182703"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276DE78-CD35-7940-88A2-0A1964D17911}"/>
                  </a:ext>
                </a:extLst>
              </p:cNvPr>
              <p:cNvCxnSpPr>
                <a:cxnSpLocks/>
              </p:cNvCxnSpPr>
              <p:nvPr/>
            </p:nvCxnSpPr>
            <p:spPr>
              <a:xfrm>
                <a:off x="6296115" y="3546023"/>
                <a:ext cx="578283"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0B8F19DF-CB61-B548-A171-CFA193CDB8FA}"/>
                  </a:ext>
                </a:extLst>
              </p:cNvPr>
              <p:cNvCxnSpPr>
                <a:cxnSpLocks/>
                <a:stCxn id="27" idx="3"/>
              </p:cNvCxnSpPr>
              <p:nvPr/>
            </p:nvCxnSpPr>
            <p:spPr>
              <a:xfrm>
                <a:off x="6274808" y="2718053"/>
                <a:ext cx="599589"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DABE6D67-D940-D346-97CF-CB96361C53C8}"/>
                  </a:ext>
                </a:extLst>
              </p:cNvPr>
              <p:cNvCxnSpPr>
                <a:cxnSpLocks/>
              </p:cNvCxnSpPr>
              <p:nvPr/>
            </p:nvCxnSpPr>
            <p:spPr>
              <a:xfrm>
                <a:off x="4631895" y="2726332"/>
                <a:ext cx="1182703"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52" name="Rectángulo redondeado 51">
                <a:extLst>
                  <a:ext uri="{FF2B5EF4-FFF2-40B4-BE49-F238E27FC236}">
                    <a16:creationId xmlns:a16="http://schemas.microsoft.com/office/drawing/2014/main" id="{41332C76-2DEC-D843-9717-258E1C379092}"/>
                  </a:ext>
                </a:extLst>
              </p:cNvPr>
              <p:cNvSpPr/>
              <p:nvPr/>
            </p:nvSpPr>
            <p:spPr>
              <a:xfrm>
                <a:off x="1230272" y="2537327"/>
                <a:ext cx="1215779" cy="382872"/>
              </a:xfrm>
              <a:prstGeom prst="roundRect">
                <a:avLst>
                  <a:gd name="adj" fmla="val 24513"/>
                </a:avLst>
              </a:prstGeom>
              <a:solidFill>
                <a:schemeClr val="bg1"/>
              </a:solid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200" b="1" dirty="0">
                    <a:solidFill>
                      <a:schemeClr val="tx1"/>
                    </a:solidFill>
                    <a:latin typeface="Calibri" charset="0"/>
                    <a:ea typeface="Calibri" charset="0"/>
                    <a:cs typeface="Calibri" charset="0"/>
                  </a:rPr>
                  <a:t>Supplier</a:t>
                </a:r>
              </a:p>
            </p:txBody>
          </p:sp>
          <p:sp>
            <p:nvSpPr>
              <p:cNvPr id="53" name="Rectángulo redondeado 52">
                <a:extLst>
                  <a:ext uri="{FF2B5EF4-FFF2-40B4-BE49-F238E27FC236}">
                    <a16:creationId xmlns:a16="http://schemas.microsoft.com/office/drawing/2014/main" id="{28F219EC-75FF-9241-A43F-53C441A731CA}"/>
                  </a:ext>
                </a:extLst>
              </p:cNvPr>
              <p:cNvSpPr/>
              <p:nvPr/>
            </p:nvSpPr>
            <p:spPr>
              <a:xfrm>
                <a:off x="1230272" y="3329538"/>
                <a:ext cx="1215779" cy="382872"/>
              </a:xfrm>
              <a:prstGeom prst="roundRect">
                <a:avLst>
                  <a:gd name="adj" fmla="val 24513"/>
                </a:avLst>
              </a:prstGeom>
              <a:solidFill>
                <a:schemeClr val="bg1"/>
              </a:solid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200" b="1" dirty="0">
                    <a:solidFill>
                      <a:schemeClr val="tx1"/>
                    </a:solidFill>
                    <a:latin typeface="Calibri" charset="0"/>
                    <a:ea typeface="Calibri" charset="0"/>
                    <a:cs typeface="Calibri" charset="0"/>
                  </a:rPr>
                  <a:t>Supplier</a:t>
                </a:r>
              </a:p>
            </p:txBody>
          </p:sp>
          <p:sp>
            <p:nvSpPr>
              <p:cNvPr id="26" name="Rectángulo redondeado 25">
                <a:extLst>
                  <a:ext uri="{FF2B5EF4-FFF2-40B4-BE49-F238E27FC236}">
                    <a16:creationId xmlns:a16="http://schemas.microsoft.com/office/drawing/2014/main" id="{33944CFC-81F0-614B-8596-1A9F2E337B36}"/>
                  </a:ext>
                </a:extLst>
              </p:cNvPr>
              <p:cNvSpPr/>
              <p:nvPr/>
            </p:nvSpPr>
            <p:spPr>
              <a:xfrm>
                <a:off x="5011466" y="2935802"/>
                <a:ext cx="460211" cy="342792"/>
              </a:xfrm>
              <a:prstGeom prst="roundRect">
                <a:avLst>
                  <a:gd name="adj" fmla="val 17954"/>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tx1"/>
                    </a:solidFill>
                    <a:latin typeface="Calibri"/>
                    <a:cs typeface="Calibri"/>
                  </a:rPr>
                  <a:t>DC</a:t>
                </a:r>
              </a:p>
            </p:txBody>
          </p:sp>
          <p:sp>
            <p:nvSpPr>
              <p:cNvPr id="28" name="Rectángulo redondeado 27">
                <a:extLst>
                  <a:ext uri="{FF2B5EF4-FFF2-40B4-BE49-F238E27FC236}">
                    <a16:creationId xmlns:a16="http://schemas.microsoft.com/office/drawing/2014/main" id="{2B140AA0-FA5E-354E-B99D-C130AD4213B8}"/>
                  </a:ext>
                </a:extLst>
              </p:cNvPr>
              <p:cNvSpPr/>
              <p:nvPr/>
            </p:nvSpPr>
            <p:spPr>
              <a:xfrm>
                <a:off x="5839437" y="3374628"/>
                <a:ext cx="460211" cy="342792"/>
              </a:xfrm>
              <a:prstGeom prst="roundRect">
                <a:avLst>
                  <a:gd name="adj" fmla="val 17954"/>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tx1"/>
                    </a:solidFill>
                    <a:latin typeface="Calibri"/>
                    <a:cs typeface="Calibri"/>
                  </a:rPr>
                  <a:t>DC</a:t>
                </a:r>
              </a:p>
            </p:txBody>
          </p:sp>
          <p:sp>
            <p:nvSpPr>
              <p:cNvPr id="27" name="Rectángulo redondeado 26">
                <a:extLst>
                  <a:ext uri="{FF2B5EF4-FFF2-40B4-BE49-F238E27FC236}">
                    <a16:creationId xmlns:a16="http://schemas.microsoft.com/office/drawing/2014/main" id="{6D8AE9E2-540E-0949-A781-438D7712828E}"/>
                  </a:ext>
                </a:extLst>
              </p:cNvPr>
              <p:cNvSpPr/>
              <p:nvPr/>
            </p:nvSpPr>
            <p:spPr>
              <a:xfrm>
                <a:off x="5814597" y="2546657"/>
                <a:ext cx="460211" cy="342792"/>
              </a:xfrm>
              <a:prstGeom prst="roundRect">
                <a:avLst>
                  <a:gd name="adj" fmla="val 17954"/>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tx1"/>
                    </a:solidFill>
                    <a:latin typeface="Calibri"/>
                    <a:cs typeface="Calibri"/>
                  </a:rPr>
                  <a:t>DC</a:t>
                </a:r>
              </a:p>
            </p:txBody>
          </p:sp>
          <p:sp>
            <p:nvSpPr>
              <p:cNvPr id="25" name="Rectángulo redondeado 24">
                <a:extLst>
                  <a:ext uri="{FF2B5EF4-FFF2-40B4-BE49-F238E27FC236}">
                    <a16:creationId xmlns:a16="http://schemas.microsoft.com/office/drawing/2014/main" id="{BE168218-9771-674A-BD57-C0401250AA61}"/>
                  </a:ext>
                </a:extLst>
              </p:cNvPr>
              <p:cNvSpPr/>
              <p:nvPr/>
            </p:nvSpPr>
            <p:spPr>
              <a:xfrm>
                <a:off x="3959942" y="3354744"/>
                <a:ext cx="675484" cy="281418"/>
              </a:xfrm>
              <a:prstGeom prst="roundRect">
                <a:avLst>
                  <a:gd name="adj" fmla="val 17954"/>
                </a:avLst>
              </a:prstGeom>
              <a:solidFill>
                <a:srgbClr val="FFD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Whse</a:t>
                </a:r>
                <a:endParaRPr lang="es-ES" sz="1200" b="1" dirty="0">
                  <a:solidFill>
                    <a:schemeClr val="tx1"/>
                  </a:solidFill>
                  <a:latin typeface="Calibri"/>
                  <a:cs typeface="Calibri"/>
                </a:endParaRPr>
              </a:p>
            </p:txBody>
          </p:sp>
        </p:grpSp>
        <p:pic>
          <p:nvPicPr>
            <p:cNvPr id="5" name="Imagen 4">
              <a:extLst>
                <a:ext uri="{FF2B5EF4-FFF2-40B4-BE49-F238E27FC236}">
                  <a16:creationId xmlns:a16="http://schemas.microsoft.com/office/drawing/2014/main" id="{C8785831-12C5-BA4B-828A-DC2587015363}"/>
                </a:ext>
              </a:extLst>
            </p:cNvPr>
            <p:cNvPicPr>
              <a:picLocks noChangeAspect="1"/>
            </p:cNvPicPr>
            <p:nvPr/>
          </p:nvPicPr>
          <p:blipFill>
            <a:blip r:embed="rId3"/>
            <a:stretch>
              <a:fillRect/>
            </a:stretch>
          </p:blipFill>
          <p:spPr>
            <a:xfrm rot="353287" flipH="1">
              <a:off x="2272813" y="2454293"/>
              <a:ext cx="772763" cy="356233"/>
            </a:xfrm>
            <a:prstGeom prst="rect">
              <a:avLst/>
            </a:prstGeom>
          </p:spPr>
        </p:pic>
        <p:pic>
          <p:nvPicPr>
            <p:cNvPr id="72" name="Imagen 71">
              <a:extLst>
                <a:ext uri="{FF2B5EF4-FFF2-40B4-BE49-F238E27FC236}">
                  <a16:creationId xmlns:a16="http://schemas.microsoft.com/office/drawing/2014/main" id="{9D5D27D9-EA2A-3848-8D71-B472AF1DF5FD}"/>
                </a:ext>
              </a:extLst>
            </p:cNvPr>
            <p:cNvPicPr>
              <a:picLocks noChangeAspect="1"/>
            </p:cNvPicPr>
            <p:nvPr/>
          </p:nvPicPr>
          <p:blipFill>
            <a:blip r:embed="rId3"/>
            <a:stretch>
              <a:fillRect/>
            </a:stretch>
          </p:blipFill>
          <p:spPr>
            <a:xfrm rot="353287" flipH="1">
              <a:off x="4960354" y="2454293"/>
              <a:ext cx="772763" cy="356233"/>
            </a:xfrm>
            <a:prstGeom prst="rect">
              <a:avLst/>
            </a:prstGeom>
          </p:spPr>
        </p:pic>
        <p:pic>
          <p:nvPicPr>
            <p:cNvPr id="73" name="Imagen 72">
              <a:extLst>
                <a:ext uri="{FF2B5EF4-FFF2-40B4-BE49-F238E27FC236}">
                  <a16:creationId xmlns:a16="http://schemas.microsoft.com/office/drawing/2014/main" id="{60F71803-A1B9-CC4C-AF67-F610CBBEC706}"/>
                </a:ext>
              </a:extLst>
            </p:cNvPr>
            <p:cNvPicPr>
              <a:picLocks noChangeAspect="1"/>
            </p:cNvPicPr>
            <p:nvPr/>
          </p:nvPicPr>
          <p:blipFill>
            <a:blip r:embed="rId3"/>
            <a:stretch>
              <a:fillRect/>
            </a:stretch>
          </p:blipFill>
          <p:spPr>
            <a:xfrm rot="353287" flipH="1">
              <a:off x="6622177" y="2454293"/>
              <a:ext cx="772763" cy="356233"/>
            </a:xfrm>
            <a:prstGeom prst="rect">
              <a:avLst/>
            </a:prstGeom>
          </p:spPr>
        </p:pic>
        <p:sp>
          <p:nvSpPr>
            <p:cNvPr id="74" name="Rectángulo redondeado 73">
              <a:extLst>
                <a:ext uri="{FF2B5EF4-FFF2-40B4-BE49-F238E27FC236}">
                  <a16:creationId xmlns:a16="http://schemas.microsoft.com/office/drawing/2014/main" id="{91129A0E-1DCA-B04D-A615-FF9C7E7D2AA7}"/>
                </a:ext>
              </a:extLst>
            </p:cNvPr>
            <p:cNvSpPr/>
            <p:nvPr/>
          </p:nvSpPr>
          <p:spPr>
            <a:xfrm>
              <a:off x="2285599" y="2087699"/>
              <a:ext cx="782334" cy="325933"/>
            </a:xfrm>
            <a:prstGeom prst="roundRect">
              <a:avLst>
                <a:gd name="adj" fmla="val 1795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bg1"/>
                  </a:solidFill>
                  <a:latin typeface="Calibri"/>
                  <a:cs typeface="Calibri"/>
                </a:rPr>
                <a:t>B2B</a:t>
              </a:r>
            </a:p>
          </p:txBody>
        </p:sp>
        <p:sp>
          <p:nvSpPr>
            <p:cNvPr id="75" name="Rectángulo redondeado 74">
              <a:extLst>
                <a:ext uri="{FF2B5EF4-FFF2-40B4-BE49-F238E27FC236}">
                  <a16:creationId xmlns:a16="http://schemas.microsoft.com/office/drawing/2014/main" id="{5FD6BD55-5D0E-8046-B291-9E4F15882565}"/>
                </a:ext>
              </a:extLst>
            </p:cNvPr>
            <p:cNvSpPr/>
            <p:nvPr/>
          </p:nvSpPr>
          <p:spPr>
            <a:xfrm>
              <a:off x="4949286" y="2087699"/>
              <a:ext cx="782334" cy="325933"/>
            </a:xfrm>
            <a:prstGeom prst="roundRect">
              <a:avLst>
                <a:gd name="adj" fmla="val 1795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bg1"/>
                  </a:solidFill>
                  <a:latin typeface="Calibri"/>
                  <a:cs typeface="Calibri"/>
                </a:rPr>
                <a:t>B2B</a:t>
              </a:r>
            </a:p>
          </p:txBody>
        </p:sp>
        <p:sp>
          <p:nvSpPr>
            <p:cNvPr id="76" name="Rectángulo redondeado 75">
              <a:extLst>
                <a:ext uri="{FF2B5EF4-FFF2-40B4-BE49-F238E27FC236}">
                  <a16:creationId xmlns:a16="http://schemas.microsoft.com/office/drawing/2014/main" id="{58E7A57B-1CFA-BE42-921B-C527C5414811}"/>
                </a:ext>
              </a:extLst>
            </p:cNvPr>
            <p:cNvSpPr/>
            <p:nvPr/>
          </p:nvSpPr>
          <p:spPr>
            <a:xfrm>
              <a:off x="6619060" y="2087699"/>
              <a:ext cx="782334" cy="325933"/>
            </a:xfrm>
            <a:prstGeom prst="roundRect">
              <a:avLst>
                <a:gd name="adj" fmla="val 1795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bg1"/>
                  </a:solidFill>
                  <a:latin typeface="Calibri"/>
                  <a:cs typeface="Calibri"/>
                </a:rPr>
                <a:t>B2B</a:t>
              </a:r>
            </a:p>
          </p:txBody>
        </p:sp>
        <p:pic>
          <p:nvPicPr>
            <p:cNvPr id="80" name="Imagen 79">
              <a:extLst>
                <a:ext uri="{FF2B5EF4-FFF2-40B4-BE49-F238E27FC236}">
                  <a16:creationId xmlns:a16="http://schemas.microsoft.com/office/drawing/2014/main" id="{AFF6DFC4-0F0C-7942-B44C-57A4C96EA43E}"/>
                </a:ext>
              </a:extLst>
            </p:cNvPr>
            <p:cNvPicPr>
              <a:picLocks noChangeAspect="1"/>
            </p:cNvPicPr>
            <p:nvPr/>
          </p:nvPicPr>
          <p:blipFill>
            <a:blip r:embed="rId4"/>
            <a:stretch>
              <a:fillRect/>
            </a:stretch>
          </p:blipFill>
          <p:spPr>
            <a:xfrm rot="505816" flipV="1">
              <a:off x="7078629" y="4140752"/>
              <a:ext cx="1299995" cy="347595"/>
            </a:xfrm>
            <a:prstGeom prst="rect">
              <a:avLst/>
            </a:prstGeom>
          </p:spPr>
        </p:pic>
        <p:sp>
          <p:nvSpPr>
            <p:cNvPr id="81" name="Rectángulo redondeado 80">
              <a:extLst>
                <a:ext uri="{FF2B5EF4-FFF2-40B4-BE49-F238E27FC236}">
                  <a16:creationId xmlns:a16="http://schemas.microsoft.com/office/drawing/2014/main" id="{E89E9D0A-CCB5-074D-B149-C20C2DC5E20D}"/>
                </a:ext>
              </a:extLst>
            </p:cNvPr>
            <p:cNvSpPr/>
            <p:nvPr/>
          </p:nvSpPr>
          <p:spPr>
            <a:xfrm>
              <a:off x="8082374" y="4560958"/>
              <a:ext cx="593314" cy="325933"/>
            </a:xfrm>
            <a:prstGeom prst="roundRect">
              <a:avLst>
                <a:gd name="adj" fmla="val 17954"/>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bg1"/>
                  </a:solidFill>
                  <a:latin typeface="Calibri"/>
                  <a:cs typeface="Calibri"/>
                </a:rPr>
                <a:t>B2C</a:t>
              </a:r>
            </a:p>
          </p:txBody>
        </p:sp>
        <p:pic>
          <p:nvPicPr>
            <p:cNvPr id="82" name="Imagen 81">
              <a:extLst>
                <a:ext uri="{FF2B5EF4-FFF2-40B4-BE49-F238E27FC236}">
                  <a16:creationId xmlns:a16="http://schemas.microsoft.com/office/drawing/2014/main" id="{9BFBD2A2-8A4C-3A40-AFD8-A8C336D00B95}"/>
                </a:ext>
              </a:extLst>
            </p:cNvPr>
            <p:cNvPicPr>
              <a:picLocks noChangeAspect="1"/>
            </p:cNvPicPr>
            <p:nvPr/>
          </p:nvPicPr>
          <p:blipFill>
            <a:blip r:embed="rId5"/>
            <a:stretch>
              <a:fillRect/>
            </a:stretch>
          </p:blipFill>
          <p:spPr>
            <a:xfrm rot="21327252" flipH="1" flipV="1">
              <a:off x="5556110" y="3939764"/>
              <a:ext cx="3008123" cy="818879"/>
            </a:xfrm>
            <a:prstGeom prst="rect">
              <a:avLst/>
            </a:prstGeom>
          </p:spPr>
        </p:pic>
      </p:grpSp>
    </p:spTree>
    <p:extLst>
      <p:ext uri="{BB962C8B-B14F-4D97-AF65-F5344CB8AC3E}">
        <p14:creationId xmlns:p14="http://schemas.microsoft.com/office/powerpoint/2010/main" val="370986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D2CF9D81-FC2C-1848-95F1-37A4432916C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38336" y="1996870"/>
            <a:ext cx="6063046" cy="2380477"/>
          </a:xfrm>
          <a:prstGeom prst="rect">
            <a:avLst/>
          </a:prstGeom>
        </p:spPr>
      </p:pic>
      <p:sp>
        <p:nvSpPr>
          <p:cNvPr id="3" name="object 7"/>
          <p:cNvSpPr txBox="1"/>
          <p:nvPr/>
        </p:nvSpPr>
        <p:spPr>
          <a:xfrm>
            <a:off x="503238" y="912813"/>
            <a:ext cx="2932054"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TIPOS DE </a:t>
            </a:r>
            <a:r>
              <a:rPr lang="es-ES" sz="1600" b="1" i="1" spc="-10" dirty="0">
                <a:solidFill>
                  <a:srgbClr val="262626"/>
                </a:solidFill>
                <a:cs typeface="Source Sans Pro"/>
              </a:rPr>
              <a:t>ECOMMERCE</a:t>
            </a:r>
            <a:endParaRPr lang="es-PE" sz="1600" b="1" i="1" spc="-10" dirty="0">
              <a:solidFill>
                <a:srgbClr val="262626"/>
              </a:solidFill>
              <a:cs typeface="Source Sans Pro"/>
            </a:endParaRPr>
          </a:p>
        </p:txBody>
      </p:sp>
      <p:sp>
        <p:nvSpPr>
          <p:cNvPr id="7" name="Rectangle 5">
            <a:extLst>
              <a:ext uri="{FF2B5EF4-FFF2-40B4-BE49-F238E27FC236}">
                <a16:creationId xmlns:a16="http://schemas.microsoft.com/office/drawing/2014/main" id="{8CDE9C56-0151-BF42-B159-F9F4FA42641D}"/>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ECOMMERCE</a:t>
            </a:r>
            <a:endParaRPr lang="es-PE" sz="1000" i="1" dirty="0">
              <a:solidFill>
                <a:schemeClr val="bg1">
                  <a:lumMod val="65000"/>
                </a:schemeClr>
              </a:solidFill>
              <a:latin typeface="Calibri" panose="020F0502020204030204" pitchFamily="34" charset="0"/>
              <a:cs typeface="Calibri" panose="020F0502020204030204" pitchFamily="34" charset="0"/>
            </a:endParaRPr>
          </a:p>
        </p:txBody>
      </p:sp>
      <p:sp>
        <p:nvSpPr>
          <p:cNvPr id="11" name="Rectángulo redondeado 10">
            <a:extLst>
              <a:ext uri="{FF2B5EF4-FFF2-40B4-BE49-F238E27FC236}">
                <a16:creationId xmlns:a16="http://schemas.microsoft.com/office/drawing/2014/main" id="{B7C05D16-899E-E04E-8361-34EFE2334EED}"/>
              </a:ext>
            </a:extLst>
          </p:cNvPr>
          <p:cNvSpPr/>
          <p:nvPr/>
        </p:nvSpPr>
        <p:spPr>
          <a:xfrm>
            <a:off x="5942393" y="1398175"/>
            <a:ext cx="2453629" cy="500394"/>
          </a:xfrm>
          <a:prstGeom prst="roundRect">
            <a:avLst>
              <a:gd name="adj" fmla="val 24207"/>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buSzPct val="100000"/>
              <a:tabLst>
                <a:tab pos="569913" algn="l"/>
              </a:tabLst>
            </a:pPr>
            <a:r>
              <a:rPr lang="es-ES" sz="1300" b="1" dirty="0">
                <a:solidFill>
                  <a:schemeClr val="lt1"/>
                </a:solidFill>
                <a:latin typeface="Calibri" charset="0"/>
                <a:cs typeface="Calibri" charset="0"/>
              </a:rPr>
              <a:t>C2C </a:t>
            </a:r>
            <a:br>
              <a:rPr lang="es-ES" sz="1300" b="1" dirty="0">
                <a:solidFill>
                  <a:schemeClr val="lt1"/>
                </a:solidFill>
                <a:latin typeface="Calibri" charset="0"/>
                <a:cs typeface="Calibri" charset="0"/>
              </a:rPr>
            </a:br>
            <a:r>
              <a:rPr lang="es-ES" sz="1300" b="1" dirty="0">
                <a:solidFill>
                  <a:schemeClr val="lt1"/>
                </a:solidFill>
                <a:latin typeface="Calibri" charset="0"/>
                <a:cs typeface="Calibri" charset="0"/>
              </a:rPr>
              <a:t>(</a:t>
            </a:r>
            <a:r>
              <a:rPr lang="es-ES" sz="1300" b="1" dirty="0" err="1">
                <a:solidFill>
                  <a:schemeClr val="lt1"/>
                </a:solidFill>
                <a:latin typeface="Calibri" charset="0"/>
                <a:cs typeface="Calibri" charset="0"/>
              </a:rPr>
              <a:t>Consumer</a:t>
            </a:r>
            <a:r>
              <a:rPr lang="es-ES" sz="1300" b="1" dirty="0">
                <a:solidFill>
                  <a:schemeClr val="lt1"/>
                </a:solidFill>
                <a:latin typeface="Calibri" charset="0"/>
                <a:cs typeface="Calibri" charset="0"/>
              </a:rPr>
              <a:t> - to - </a:t>
            </a:r>
            <a:r>
              <a:rPr lang="es-ES" sz="1300" b="1" dirty="0" err="1">
                <a:solidFill>
                  <a:schemeClr val="lt1"/>
                </a:solidFill>
                <a:latin typeface="Calibri" charset="0"/>
                <a:cs typeface="Calibri" charset="0"/>
              </a:rPr>
              <a:t>Consumer</a:t>
            </a:r>
            <a:r>
              <a:rPr lang="es-ES" sz="1300" b="1" dirty="0">
                <a:solidFill>
                  <a:schemeClr val="lt1"/>
                </a:solidFill>
                <a:latin typeface="Calibri" charset="0"/>
                <a:cs typeface="Calibri" charset="0"/>
              </a:rPr>
              <a:t>)</a:t>
            </a:r>
            <a:endParaRPr lang="es-ES_tradnl" sz="1300" b="1" dirty="0">
              <a:solidFill>
                <a:schemeClr val="lt1"/>
              </a:solidFill>
              <a:latin typeface="Calibri" charset="0"/>
              <a:cs typeface="Calibri" charset="0"/>
            </a:endParaRPr>
          </a:p>
        </p:txBody>
      </p:sp>
      <p:grpSp>
        <p:nvGrpSpPr>
          <p:cNvPr id="12" name="Agrupar 4">
            <a:extLst>
              <a:ext uri="{FF2B5EF4-FFF2-40B4-BE49-F238E27FC236}">
                <a16:creationId xmlns:a16="http://schemas.microsoft.com/office/drawing/2014/main" id="{206538C6-CF28-FD44-8555-281D2905462A}"/>
              </a:ext>
            </a:extLst>
          </p:cNvPr>
          <p:cNvGrpSpPr/>
          <p:nvPr/>
        </p:nvGrpSpPr>
        <p:grpSpPr>
          <a:xfrm>
            <a:off x="5726376" y="1446461"/>
            <a:ext cx="459474" cy="403823"/>
            <a:chOff x="5892512" y="2805541"/>
            <a:chExt cx="459474" cy="403823"/>
          </a:xfrm>
        </p:grpSpPr>
        <p:sp>
          <p:nvSpPr>
            <p:cNvPr id="13" name="Elipse 12">
              <a:extLst>
                <a:ext uri="{FF2B5EF4-FFF2-40B4-BE49-F238E27FC236}">
                  <a16:creationId xmlns:a16="http://schemas.microsoft.com/office/drawing/2014/main" id="{53408362-3B6A-9941-9CD3-6702B61F4F7E}"/>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Elipse 13">
              <a:extLst>
                <a:ext uri="{FF2B5EF4-FFF2-40B4-BE49-F238E27FC236}">
                  <a16:creationId xmlns:a16="http://schemas.microsoft.com/office/drawing/2014/main" id="{C1192B87-9FC1-4E4A-B55B-6147250DDD9B}"/>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Triángulo 14">
              <a:extLst>
                <a:ext uri="{FF2B5EF4-FFF2-40B4-BE49-F238E27FC236}">
                  <a16:creationId xmlns:a16="http://schemas.microsoft.com/office/drawing/2014/main" id="{EE9C8EF3-00F1-C240-BCFF-D901EC352B66}"/>
                </a:ext>
              </a:extLst>
            </p:cNvPr>
            <p:cNvSpPr/>
            <p:nvPr/>
          </p:nvSpPr>
          <p:spPr>
            <a:xfrm rot="5400000">
              <a:off x="6076285" y="2946262"/>
              <a:ext cx="186870" cy="122381"/>
            </a:xfrm>
            <a:prstGeom prst="triangle">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16" name="Rectángulo redondeado 15">
            <a:extLst>
              <a:ext uri="{FF2B5EF4-FFF2-40B4-BE49-F238E27FC236}">
                <a16:creationId xmlns:a16="http://schemas.microsoft.com/office/drawing/2014/main" id="{382BE169-CD08-274F-8B72-A2E1B4FD6CAA}"/>
              </a:ext>
            </a:extLst>
          </p:cNvPr>
          <p:cNvSpPr/>
          <p:nvPr/>
        </p:nvSpPr>
        <p:spPr>
          <a:xfrm>
            <a:off x="3424532" y="1398175"/>
            <a:ext cx="2365609" cy="500394"/>
          </a:xfrm>
          <a:prstGeom prst="roundRect">
            <a:avLst>
              <a:gd name="adj" fmla="val 26745"/>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buSzPct val="100000"/>
              <a:tabLst>
                <a:tab pos="569913" algn="l"/>
              </a:tabLst>
            </a:pPr>
            <a:r>
              <a:rPr lang="es-ES" sz="1300" b="1" dirty="0">
                <a:solidFill>
                  <a:schemeClr val="lt1"/>
                </a:solidFill>
                <a:latin typeface="Calibri" charset="0"/>
                <a:cs typeface="Calibri" charset="0"/>
              </a:rPr>
              <a:t>B2B </a:t>
            </a:r>
            <a:br>
              <a:rPr lang="es-ES" sz="1300" b="1" dirty="0">
                <a:solidFill>
                  <a:schemeClr val="lt1"/>
                </a:solidFill>
                <a:latin typeface="Calibri" charset="0"/>
                <a:cs typeface="Calibri" charset="0"/>
              </a:rPr>
            </a:br>
            <a:r>
              <a:rPr lang="es-ES" sz="1300" b="1" dirty="0">
                <a:solidFill>
                  <a:schemeClr val="lt1"/>
                </a:solidFill>
                <a:latin typeface="Calibri" charset="0"/>
                <a:cs typeface="Calibri" charset="0"/>
              </a:rPr>
              <a:t>(Business – to - Business)</a:t>
            </a:r>
          </a:p>
        </p:txBody>
      </p:sp>
      <p:grpSp>
        <p:nvGrpSpPr>
          <p:cNvPr id="17" name="Agrupar 9">
            <a:extLst>
              <a:ext uri="{FF2B5EF4-FFF2-40B4-BE49-F238E27FC236}">
                <a16:creationId xmlns:a16="http://schemas.microsoft.com/office/drawing/2014/main" id="{08A5C328-D686-DC49-A2C9-F6773C3DDD5F}"/>
              </a:ext>
            </a:extLst>
          </p:cNvPr>
          <p:cNvGrpSpPr/>
          <p:nvPr/>
        </p:nvGrpSpPr>
        <p:grpSpPr>
          <a:xfrm>
            <a:off x="3208515" y="1446461"/>
            <a:ext cx="459474" cy="403823"/>
            <a:chOff x="5892512" y="2805541"/>
            <a:chExt cx="459474" cy="403823"/>
          </a:xfrm>
        </p:grpSpPr>
        <p:sp>
          <p:nvSpPr>
            <p:cNvPr id="18" name="Elipse 17">
              <a:extLst>
                <a:ext uri="{FF2B5EF4-FFF2-40B4-BE49-F238E27FC236}">
                  <a16:creationId xmlns:a16="http://schemas.microsoft.com/office/drawing/2014/main" id="{2EDEA68E-1ABA-D242-87B4-534DADDD40F2}"/>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9" name="Elipse 18">
              <a:extLst>
                <a:ext uri="{FF2B5EF4-FFF2-40B4-BE49-F238E27FC236}">
                  <a16:creationId xmlns:a16="http://schemas.microsoft.com/office/drawing/2014/main" id="{1819A892-A39F-C841-8676-BE6D292A6198}"/>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0" name="Triángulo 19">
              <a:extLst>
                <a:ext uri="{FF2B5EF4-FFF2-40B4-BE49-F238E27FC236}">
                  <a16:creationId xmlns:a16="http://schemas.microsoft.com/office/drawing/2014/main" id="{931D682B-2307-484D-ACF4-E5DAC25B8DE8}"/>
                </a:ext>
              </a:extLst>
            </p:cNvPr>
            <p:cNvSpPr/>
            <p:nvPr/>
          </p:nvSpPr>
          <p:spPr>
            <a:xfrm rot="5400000">
              <a:off x="6076285" y="2946262"/>
              <a:ext cx="186870" cy="122381"/>
            </a:xfrm>
            <a:prstGeom prst="triangl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21" name="Rectángulo redondeado 20">
            <a:extLst>
              <a:ext uri="{FF2B5EF4-FFF2-40B4-BE49-F238E27FC236}">
                <a16:creationId xmlns:a16="http://schemas.microsoft.com/office/drawing/2014/main" id="{EB258372-BD01-9D40-BD27-3CCA1191A754}"/>
              </a:ext>
            </a:extLst>
          </p:cNvPr>
          <p:cNvSpPr/>
          <p:nvPr/>
        </p:nvSpPr>
        <p:spPr>
          <a:xfrm>
            <a:off x="900230" y="1407378"/>
            <a:ext cx="2339462"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buSzPct val="100000"/>
              <a:tabLst>
                <a:tab pos="569913" algn="l"/>
              </a:tabLst>
            </a:pPr>
            <a:r>
              <a:rPr lang="es-ES" sz="1300" b="1" dirty="0">
                <a:solidFill>
                  <a:schemeClr val="lt1"/>
                </a:solidFill>
                <a:latin typeface="Calibri" charset="0"/>
                <a:cs typeface="Calibri" charset="0"/>
              </a:rPr>
              <a:t>B2C </a:t>
            </a:r>
            <a:br>
              <a:rPr lang="es-ES" sz="1300" b="1" dirty="0">
                <a:solidFill>
                  <a:schemeClr val="lt1"/>
                </a:solidFill>
                <a:latin typeface="Calibri" charset="0"/>
                <a:cs typeface="Calibri" charset="0"/>
              </a:rPr>
            </a:br>
            <a:r>
              <a:rPr lang="es-ES" sz="1300" b="1" dirty="0">
                <a:solidFill>
                  <a:schemeClr val="lt1"/>
                </a:solidFill>
                <a:latin typeface="Calibri" charset="0"/>
                <a:cs typeface="Calibri" charset="0"/>
              </a:rPr>
              <a:t>(Business - to- </a:t>
            </a:r>
            <a:r>
              <a:rPr lang="es-ES" sz="1300" b="1" dirty="0" err="1">
                <a:solidFill>
                  <a:schemeClr val="lt1"/>
                </a:solidFill>
                <a:latin typeface="Calibri" charset="0"/>
                <a:cs typeface="Calibri" charset="0"/>
              </a:rPr>
              <a:t>Consumer</a:t>
            </a:r>
            <a:r>
              <a:rPr lang="es-ES" sz="1300" b="1" dirty="0">
                <a:solidFill>
                  <a:schemeClr val="lt1"/>
                </a:solidFill>
                <a:latin typeface="Calibri" charset="0"/>
                <a:cs typeface="Calibri" charset="0"/>
              </a:rPr>
              <a:t>)</a:t>
            </a:r>
          </a:p>
        </p:txBody>
      </p:sp>
      <p:grpSp>
        <p:nvGrpSpPr>
          <p:cNvPr id="22" name="Agrupar 14">
            <a:extLst>
              <a:ext uri="{FF2B5EF4-FFF2-40B4-BE49-F238E27FC236}">
                <a16:creationId xmlns:a16="http://schemas.microsoft.com/office/drawing/2014/main" id="{CD4C2CD9-B169-CF47-B05F-EEE00C743D87}"/>
              </a:ext>
            </a:extLst>
          </p:cNvPr>
          <p:cNvGrpSpPr/>
          <p:nvPr/>
        </p:nvGrpSpPr>
        <p:grpSpPr>
          <a:xfrm>
            <a:off x="684213" y="1455664"/>
            <a:ext cx="459474" cy="403823"/>
            <a:chOff x="5892512" y="2805541"/>
            <a:chExt cx="459474" cy="403823"/>
          </a:xfrm>
        </p:grpSpPr>
        <p:sp>
          <p:nvSpPr>
            <p:cNvPr id="23" name="Elipse 22">
              <a:extLst>
                <a:ext uri="{FF2B5EF4-FFF2-40B4-BE49-F238E27FC236}">
                  <a16:creationId xmlns:a16="http://schemas.microsoft.com/office/drawing/2014/main" id="{89FE1170-59D8-3541-9DB7-5C3E94BCAD32}"/>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4" name="Elipse 23">
              <a:extLst>
                <a:ext uri="{FF2B5EF4-FFF2-40B4-BE49-F238E27FC236}">
                  <a16:creationId xmlns:a16="http://schemas.microsoft.com/office/drawing/2014/main" id="{2C86BB7E-98FD-924B-A70B-E898C5A899CC}"/>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5" name="Triángulo 24">
              <a:extLst>
                <a:ext uri="{FF2B5EF4-FFF2-40B4-BE49-F238E27FC236}">
                  <a16:creationId xmlns:a16="http://schemas.microsoft.com/office/drawing/2014/main" id="{9375DA8C-FB0C-CD4E-8D9F-A72985C8AF43}"/>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26" name="object 7">
            <a:extLst>
              <a:ext uri="{FF2B5EF4-FFF2-40B4-BE49-F238E27FC236}">
                <a16:creationId xmlns:a16="http://schemas.microsoft.com/office/drawing/2014/main" id="{434DE2BC-ABEE-CC47-B985-26669B6B8723}"/>
              </a:ext>
            </a:extLst>
          </p:cNvPr>
          <p:cNvSpPr txBox="1"/>
          <p:nvPr/>
        </p:nvSpPr>
        <p:spPr>
          <a:xfrm>
            <a:off x="2605747" y="4417466"/>
            <a:ext cx="864387" cy="384721"/>
          </a:xfrm>
          <a:prstGeom prst="rect">
            <a:avLst/>
          </a:prstGeom>
        </p:spPr>
        <p:txBody>
          <a:bodyPr vert="horz" wrap="square" lIns="0" tIns="0" rIns="0" bIns="0" rtlCol="0">
            <a:spAutoFit/>
          </a:bodyPr>
          <a:lstStyle/>
          <a:p>
            <a:pPr marL="11725" algn="ctr">
              <a:buSzPct val="100000"/>
              <a:tabLst>
                <a:tab pos="121285" algn="l"/>
              </a:tabLst>
            </a:pPr>
            <a:r>
              <a:rPr lang="es-ES" sz="2500" b="1" spc="-10" dirty="0">
                <a:solidFill>
                  <a:srgbClr val="262626"/>
                </a:solidFill>
                <a:latin typeface="Graphik Bold" panose="020B0503030202060203" pitchFamily="34" charset="77"/>
                <a:cs typeface="Source Sans Pro"/>
              </a:rPr>
              <a:t>B2B</a:t>
            </a:r>
            <a:endParaRPr lang="es-PE" sz="2500" b="1" spc="-10" dirty="0">
              <a:solidFill>
                <a:srgbClr val="262626"/>
              </a:solidFill>
              <a:latin typeface="Graphik Bold" panose="020B0503030202060203" pitchFamily="34" charset="77"/>
              <a:cs typeface="Source Sans Pro"/>
            </a:endParaRPr>
          </a:p>
        </p:txBody>
      </p:sp>
      <p:sp>
        <p:nvSpPr>
          <p:cNvPr id="27" name="object 7">
            <a:extLst>
              <a:ext uri="{FF2B5EF4-FFF2-40B4-BE49-F238E27FC236}">
                <a16:creationId xmlns:a16="http://schemas.microsoft.com/office/drawing/2014/main" id="{FCE0FE2B-1EE8-2F42-A8F4-531956D657CA}"/>
              </a:ext>
            </a:extLst>
          </p:cNvPr>
          <p:cNvSpPr txBox="1"/>
          <p:nvPr/>
        </p:nvSpPr>
        <p:spPr>
          <a:xfrm>
            <a:off x="5770366" y="4417466"/>
            <a:ext cx="864387" cy="384721"/>
          </a:xfrm>
          <a:prstGeom prst="rect">
            <a:avLst/>
          </a:prstGeom>
        </p:spPr>
        <p:txBody>
          <a:bodyPr vert="horz" wrap="square" lIns="0" tIns="0" rIns="0" bIns="0" rtlCol="0">
            <a:spAutoFit/>
          </a:bodyPr>
          <a:lstStyle/>
          <a:p>
            <a:pPr marL="11725" algn="ctr">
              <a:buSzPct val="100000"/>
              <a:tabLst>
                <a:tab pos="121285" algn="l"/>
              </a:tabLst>
            </a:pPr>
            <a:r>
              <a:rPr lang="es-ES" sz="2500" b="1" spc="-10" dirty="0">
                <a:solidFill>
                  <a:srgbClr val="262626"/>
                </a:solidFill>
                <a:latin typeface="Graphik Bold" panose="020B0503030202060203" pitchFamily="34" charset="77"/>
                <a:cs typeface="Source Sans Pro"/>
              </a:rPr>
              <a:t>B2C</a:t>
            </a:r>
            <a:endParaRPr lang="es-PE" sz="2500" b="1" spc="-10" dirty="0">
              <a:solidFill>
                <a:srgbClr val="262626"/>
              </a:solidFill>
              <a:latin typeface="Graphik Bold" panose="020B0503030202060203" pitchFamily="34" charset="77"/>
              <a:cs typeface="Source Sans Pro"/>
            </a:endParaRPr>
          </a:p>
        </p:txBody>
      </p:sp>
    </p:spTree>
    <p:extLst>
      <p:ext uri="{BB962C8B-B14F-4D97-AF65-F5344CB8AC3E}">
        <p14:creationId xmlns:p14="http://schemas.microsoft.com/office/powerpoint/2010/main" val="23535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AFBDC5D-57E1-154E-A164-B546FB1BBA7F}"/>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58689B0C-CB46-6041-890F-AFF1B15B5A8A}"/>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COSTOS</a:t>
            </a:r>
            <a:br>
              <a:rPr lang="es-PE" sz="2800" dirty="0">
                <a:solidFill>
                  <a:schemeClr val="bg1"/>
                </a:solidFill>
                <a:latin typeface="Graphik Regular" charset="0"/>
              </a:rPr>
            </a:br>
            <a:r>
              <a:rPr lang="es-PE" sz="2800" b="1" dirty="0">
                <a:solidFill>
                  <a:schemeClr val="bg1"/>
                </a:solidFill>
                <a:latin typeface="Graphik Bold" charset="0"/>
                <a:ea typeface="Graphik Bold" charset="0"/>
                <a:cs typeface="Graphik Bold" charset="0"/>
              </a:rPr>
              <a:t>LOGÍSTICOS</a:t>
            </a:r>
          </a:p>
        </p:txBody>
      </p:sp>
      <p:pic>
        <p:nvPicPr>
          <p:cNvPr id="8" name="Imagen 7">
            <a:extLst>
              <a:ext uri="{FF2B5EF4-FFF2-40B4-BE49-F238E27FC236}">
                <a16:creationId xmlns:a16="http://schemas.microsoft.com/office/drawing/2014/main" id="{74A9AE8F-0FD6-0F4C-852F-7D20618FFC3C}"/>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46060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60C653D-7146-A6C5-F41D-0775232D1DED}"/>
              </a:ext>
            </a:extLst>
          </p:cNvPr>
          <p:cNvPicPr>
            <a:picLocks noChangeAspect="1"/>
          </p:cNvPicPr>
          <p:nvPr/>
        </p:nvPicPr>
        <p:blipFill>
          <a:blip r:embed="rId3"/>
          <a:stretch>
            <a:fillRect/>
          </a:stretch>
        </p:blipFill>
        <p:spPr>
          <a:xfrm>
            <a:off x="2071038" y="3034444"/>
            <a:ext cx="5001923" cy="1980014"/>
          </a:xfrm>
          <a:prstGeom prst="rect">
            <a:avLst/>
          </a:prstGeom>
        </p:spPr>
      </p:pic>
      <p:sp>
        <p:nvSpPr>
          <p:cNvPr id="3" name="object 7"/>
          <p:cNvSpPr txBox="1"/>
          <p:nvPr/>
        </p:nvSpPr>
        <p:spPr>
          <a:xfrm>
            <a:off x="511341" y="912813"/>
            <a:ext cx="8116465" cy="1723549"/>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COSTO LOGÍSTICOS EN LA CADENA DE SUMINISTROS</a:t>
            </a:r>
            <a:endParaRPr lang="es-PE" sz="1600" b="1" spc="-10" dirty="0">
              <a:solidFill>
                <a:srgbClr val="262626"/>
              </a:solidFill>
              <a:cs typeface="Source Sans Pro"/>
            </a:endParaRPr>
          </a:p>
          <a:p>
            <a:pPr marL="11725">
              <a:buSzPct val="100000"/>
              <a:tabLst>
                <a:tab pos="121285" algn="l"/>
              </a:tabLst>
            </a:pPr>
            <a:endParaRPr lang="es-PE"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El costo total logístico en la cadena de suministros involucra los costos de aprovisionamiento, costos de operación y los costos de distribución. Además, el costo indirecto de mantener todas estas operaciones activas como son la planilla, gastos de recursos como energía y agua y otros. </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Los costos logísticos en la mayoría de los casos están involucrados con el inventario:</a:t>
            </a:r>
          </a:p>
        </p:txBody>
      </p:sp>
      <p:sp>
        <p:nvSpPr>
          <p:cNvPr id="6" name="Rectangle 5">
            <a:extLst>
              <a:ext uri="{FF2B5EF4-FFF2-40B4-BE49-F238E27FC236}">
                <a16:creationId xmlns:a16="http://schemas.microsoft.com/office/drawing/2014/main" id="{C7D073E3-E939-1B4C-8913-90B191AB445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COSTOS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269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21104"/>
            <a:ext cx="8116465"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INVENTARIO PROMEDIO</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El inventario promedio es clave para calcular los costos logísticos en una cadena de suministros. Existen varias fórmulas para calcularlo, estas son:</a:t>
            </a:r>
          </a:p>
        </p:txBody>
      </p:sp>
      <p:sp>
        <p:nvSpPr>
          <p:cNvPr id="21" name="CuadroTexto 20">
            <a:extLst>
              <a:ext uri="{FF2B5EF4-FFF2-40B4-BE49-F238E27FC236}">
                <a16:creationId xmlns:a16="http://schemas.microsoft.com/office/drawing/2014/main" id="{906A231E-1C32-A882-936D-8DD49A63655B}"/>
              </a:ext>
            </a:extLst>
          </p:cNvPr>
          <p:cNvSpPr txBox="1"/>
          <p:nvPr/>
        </p:nvSpPr>
        <p:spPr>
          <a:xfrm>
            <a:off x="503238" y="2048815"/>
            <a:ext cx="846194" cy="246221"/>
          </a:xfrm>
          <a:prstGeom prst="rect">
            <a:avLst/>
          </a:prstGeom>
          <a:noFill/>
        </p:spPr>
        <p:txBody>
          <a:bodyPr wrap="none" lIns="0" tIns="0" rIns="0" bIns="0" rtlCol="0">
            <a:spAutoFit/>
          </a:bodyPr>
          <a:lstStyle/>
          <a:p>
            <a:r>
              <a:rPr lang="es-ES" sz="1600" dirty="0"/>
              <a:t>Inventario</a:t>
            </a:r>
            <a:endParaRPr lang="es-PE" sz="1600" dirty="0"/>
          </a:p>
        </p:txBody>
      </p:sp>
      <p:sp>
        <p:nvSpPr>
          <p:cNvPr id="24" name="Rectangle 5">
            <a:extLst>
              <a:ext uri="{FF2B5EF4-FFF2-40B4-BE49-F238E27FC236}">
                <a16:creationId xmlns:a16="http://schemas.microsoft.com/office/drawing/2014/main" id="{841D6947-1BF6-0948-ABF1-70629EAB491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COSTOS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33" name="Grupo 32">
            <a:extLst>
              <a:ext uri="{FF2B5EF4-FFF2-40B4-BE49-F238E27FC236}">
                <a16:creationId xmlns:a16="http://schemas.microsoft.com/office/drawing/2014/main" id="{5C5046D6-6FBB-7C46-BE5A-FD6CF67EDC91}"/>
              </a:ext>
            </a:extLst>
          </p:cNvPr>
          <p:cNvGrpSpPr/>
          <p:nvPr/>
        </p:nvGrpSpPr>
        <p:grpSpPr>
          <a:xfrm>
            <a:off x="1767009" y="2925555"/>
            <a:ext cx="5906000" cy="2105467"/>
            <a:chOff x="609600" y="2328010"/>
            <a:chExt cx="8571449" cy="3055690"/>
          </a:xfrm>
        </p:grpSpPr>
        <p:sp>
          <p:nvSpPr>
            <p:cNvPr id="17" name="Forma libre 16">
              <a:extLst>
                <a:ext uri="{FF2B5EF4-FFF2-40B4-BE49-F238E27FC236}">
                  <a16:creationId xmlns:a16="http://schemas.microsoft.com/office/drawing/2014/main" id="{3FCCD74E-03BA-674B-B9D6-59951C85C0B4}"/>
                </a:ext>
              </a:extLst>
            </p:cNvPr>
            <p:cNvSpPr/>
            <p:nvPr/>
          </p:nvSpPr>
          <p:spPr>
            <a:xfrm>
              <a:off x="987552" y="2825496"/>
              <a:ext cx="6089904" cy="1335024"/>
            </a:xfrm>
            <a:custGeom>
              <a:avLst/>
              <a:gdLst>
                <a:gd name="connsiteX0" fmla="*/ 0 w 6089904"/>
                <a:gd name="connsiteY0" fmla="*/ 45720 h 1335024"/>
                <a:gd name="connsiteX1" fmla="*/ 2020824 w 6089904"/>
                <a:gd name="connsiteY1" fmla="*/ 1316736 h 1335024"/>
                <a:gd name="connsiteX2" fmla="*/ 2020824 w 6089904"/>
                <a:gd name="connsiteY2" fmla="*/ 0 h 1335024"/>
                <a:gd name="connsiteX3" fmla="*/ 4069080 w 6089904"/>
                <a:gd name="connsiteY3" fmla="*/ 1307592 h 1335024"/>
                <a:gd name="connsiteX4" fmla="*/ 4069080 w 6089904"/>
                <a:gd name="connsiteY4" fmla="*/ 9144 h 1335024"/>
                <a:gd name="connsiteX5" fmla="*/ 6089904 w 6089904"/>
                <a:gd name="connsiteY5" fmla="*/ 1335024 h 13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9904" h="1335024">
                  <a:moveTo>
                    <a:pt x="0" y="45720"/>
                  </a:moveTo>
                  <a:lnTo>
                    <a:pt x="2020824" y="1316736"/>
                  </a:lnTo>
                  <a:lnTo>
                    <a:pt x="2020824" y="0"/>
                  </a:lnTo>
                  <a:lnTo>
                    <a:pt x="4069080" y="1307592"/>
                  </a:lnTo>
                  <a:lnTo>
                    <a:pt x="4069080" y="9144"/>
                  </a:lnTo>
                  <a:lnTo>
                    <a:pt x="6089904" y="1335024"/>
                  </a:ln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6" name="7 Conector recto de flecha">
              <a:extLst>
                <a:ext uri="{FF2B5EF4-FFF2-40B4-BE49-F238E27FC236}">
                  <a16:creationId xmlns:a16="http://schemas.microsoft.com/office/drawing/2014/main" id="{F0638026-5A73-DE0E-C9F0-6B7DE433A28B}"/>
                </a:ext>
              </a:extLst>
            </p:cNvPr>
            <p:cNvCxnSpPr>
              <a:cxnSpLocks/>
            </p:cNvCxnSpPr>
            <p:nvPr/>
          </p:nvCxnSpPr>
          <p:spPr>
            <a:xfrm flipV="1">
              <a:off x="987679" y="2328010"/>
              <a:ext cx="2922" cy="276590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10 Conector recto">
              <a:extLst>
                <a:ext uri="{FF2B5EF4-FFF2-40B4-BE49-F238E27FC236}">
                  <a16:creationId xmlns:a16="http://schemas.microsoft.com/office/drawing/2014/main" id="{48A3CA37-DAFB-CFBC-B0A7-F3F1F27B5EAC}"/>
                </a:ext>
              </a:extLst>
            </p:cNvPr>
            <p:cNvCxnSpPr>
              <a:cxnSpLocks/>
            </p:cNvCxnSpPr>
            <p:nvPr/>
          </p:nvCxnSpPr>
          <p:spPr>
            <a:xfrm flipV="1">
              <a:off x="961729" y="4149428"/>
              <a:ext cx="6261991" cy="11091"/>
            </a:xfrm>
            <a:prstGeom prst="line">
              <a:avLst/>
            </a:prstGeom>
            <a:ln w="57150">
              <a:solidFill>
                <a:srgbClr val="7150A0"/>
              </a:solidFill>
            </a:ln>
          </p:spPr>
          <p:style>
            <a:lnRef idx="1">
              <a:schemeClr val="accent1"/>
            </a:lnRef>
            <a:fillRef idx="0">
              <a:schemeClr val="accent1"/>
            </a:fillRef>
            <a:effectRef idx="0">
              <a:schemeClr val="accent1"/>
            </a:effectRef>
            <a:fontRef idx="minor">
              <a:schemeClr val="tx1"/>
            </a:fontRef>
          </p:style>
        </p:cxnSp>
        <p:sp>
          <p:nvSpPr>
            <p:cNvPr id="14" name="Rectángulo: esquinas redondeadas 13">
              <a:extLst>
                <a:ext uri="{FF2B5EF4-FFF2-40B4-BE49-F238E27FC236}">
                  <a16:creationId xmlns:a16="http://schemas.microsoft.com/office/drawing/2014/main" id="{281074B1-2FDB-1D55-988D-EF0FD53DF72D}"/>
                </a:ext>
              </a:extLst>
            </p:cNvPr>
            <p:cNvSpPr/>
            <p:nvPr/>
          </p:nvSpPr>
          <p:spPr>
            <a:xfrm>
              <a:off x="1016551" y="4211573"/>
              <a:ext cx="6202998" cy="831289"/>
            </a:xfrm>
            <a:prstGeom prst="roundRect">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25 CuadroTexto">
              <a:extLst>
                <a:ext uri="{FF2B5EF4-FFF2-40B4-BE49-F238E27FC236}">
                  <a16:creationId xmlns:a16="http://schemas.microsoft.com/office/drawing/2014/main" id="{D4EAE9A3-B6B0-0BD9-1693-5B4E88884B67}"/>
                </a:ext>
              </a:extLst>
            </p:cNvPr>
            <p:cNvSpPr txBox="1"/>
            <p:nvPr/>
          </p:nvSpPr>
          <p:spPr>
            <a:xfrm>
              <a:off x="7629122" y="3262736"/>
              <a:ext cx="1551927" cy="625352"/>
            </a:xfrm>
            <a:prstGeom prst="rect">
              <a:avLst/>
            </a:prstGeom>
            <a:noFill/>
          </p:spPr>
          <p:txBody>
            <a:bodyPr wrap="square" lIns="0" tIns="0" rIns="0" bIns="0" rtlCol="0">
              <a:spAutoFit/>
            </a:bodyPr>
            <a:lstStyle/>
            <a:p>
              <a:pPr algn="r"/>
              <a:r>
                <a:rPr lang="es-PE" sz="1400" dirty="0"/>
                <a:t>Q = Tamaño de Lote</a:t>
              </a:r>
            </a:p>
          </p:txBody>
        </p:sp>
        <p:sp>
          <p:nvSpPr>
            <p:cNvPr id="20" name="CuadroTexto 19">
              <a:extLst>
                <a:ext uri="{FF2B5EF4-FFF2-40B4-BE49-F238E27FC236}">
                  <a16:creationId xmlns:a16="http://schemas.microsoft.com/office/drawing/2014/main" id="{6D81C0E1-8D87-F691-7721-D5EB1EEE01E2}"/>
                </a:ext>
              </a:extLst>
            </p:cNvPr>
            <p:cNvSpPr txBox="1"/>
            <p:nvPr/>
          </p:nvSpPr>
          <p:spPr>
            <a:xfrm>
              <a:off x="7024244" y="5075923"/>
              <a:ext cx="736099" cy="307777"/>
            </a:xfrm>
            <a:prstGeom prst="rect">
              <a:avLst/>
            </a:prstGeom>
            <a:noFill/>
          </p:spPr>
          <p:txBody>
            <a:bodyPr wrap="none" rtlCol="0">
              <a:spAutoFit/>
            </a:bodyPr>
            <a:lstStyle/>
            <a:p>
              <a:r>
                <a:rPr lang="es-ES" sz="1400" dirty="0"/>
                <a:t>Tiempo</a:t>
              </a:r>
              <a:endParaRPr lang="es-PE" sz="1400" dirty="0"/>
            </a:p>
          </p:txBody>
        </p:sp>
        <p:cxnSp>
          <p:nvCxnSpPr>
            <p:cNvPr id="22" name="Conector recto 21">
              <a:extLst>
                <a:ext uri="{FF2B5EF4-FFF2-40B4-BE49-F238E27FC236}">
                  <a16:creationId xmlns:a16="http://schemas.microsoft.com/office/drawing/2014/main" id="{7D9FEBBD-8084-8BD2-18D2-D3314BEF3687}"/>
                </a:ext>
              </a:extLst>
            </p:cNvPr>
            <p:cNvCxnSpPr>
              <a:cxnSpLocks/>
            </p:cNvCxnSpPr>
            <p:nvPr/>
          </p:nvCxnSpPr>
          <p:spPr>
            <a:xfrm flipV="1">
              <a:off x="609600" y="3516772"/>
              <a:ext cx="6556164" cy="1"/>
            </a:xfrm>
            <a:prstGeom prst="line">
              <a:avLst/>
            </a:prstGeom>
            <a:ln w="31750">
              <a:solidFill>
                <a:srgbClr val="EE4639"/>
              </a:solidFill>
              <a:prstDash val="sysDash"/>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88590E87-1E79-89D7-156A-03AB274C2E80}"/>
                </a:ext>
              </a:extLst>
            </p:cNvPr>
            <p:cNvSpPr txBox="1"/>
            <p:nvPr/>
          </p:nvSpPr>
          <p:spPr>
            <a:xfrm>
              <a:off x="5765190" y="2715413"/>
              <a:ext cx="1385399" cy="543644"/>
            </a:xfrm>
            <a:prstGeom prst="rect">
              <a:avLst/>
            </a:prstGeom>
            <a:noFill/>
          </p:spPr>
          <p:txBody>
            <a:bodyPr wrap="square" lIns="0" tIns="0" rIns="0" bIns="0" rtlCol="0">
              <a:spAutoFit/>
            </a:bodyPr>
            <a:lstStyle/>
            <a:p>
              <a:pPr algn="ctr"/>
              <a:r>
                <a:rPr lang="es-ES" sz="1400" b="1" dirty="0"/>
                <a:t>Inventario Promedio</a:t>
              </a:r>
              <a:endParaRPr lang="es-PE" sz="1400" b="1" dirty="0"/>
            </a:p>
          </p:txBody>
        </p:sp>
        <p:sp>
          <p:nvSpPr>
            <p:cNvPr id="25" name="25 CuadroTexto">
              <a:extLst>
                <a:ext uri="{FF2B5EF4-FFF2-40B4-BE49-F238E27FC236}">
                  <a16:creationId xmlns:a16="http://schemas.microsoft.com/office/drawing/2014/main" id="{77B8D574-1138-B520-B91E-9B6A8D6B6969}"/>
                </a:ext>
              </a:extLst>
            </p:cNvPr>
            <p:cNvSpPr txBox="1"/>
            <p:nvPr/>
          </p:nvSpPr>
          <p:spPr>
            <a:xfrm>
              <a:off x="7612160" y="4430125"/>
              <a:ext cx="1551927" cy="625352"/>
            </a:xfrm>
            <a:prstGeom prst="rect">
              <a:avLst/>
            </a:prstGeom>
            <a:noFill/>
          </p:spPr>
          <p:txBody>
            <a:bodyPr wrap="square" lIns="0" tIns="0" rIns="0" bIns="0" rtlCol="0">
              <a:spAutoFit/>
            </a:bodyPr>
            <a:lstStyle/>
            <a:p>
              <a:pPr algn="r"/>
              <a:r>
                <a:rPr lang="es-PE" sz="1400" dirty="0"/>
                <a:t>SS = Safety Stock</a:t>
              </a:r>
            </a:p>
          </p:txBody>
        </p:sp>
        <p:cxnSp>
          <p:nvCxnSpPr>
            <p:cNvPr id="29" name="7 Conector recto de flecha">
              <a:extLst>
                <a:ext uri="{FF2B5EF4-FFF2-40B4-BE49-F238E27FC236}">
                  <a16:creationId xmlns:a16="http://schemas.microsoft.com/office/drawing/2014/main" id="{B4023082-EBA7-3D46-AD85-C693154AC824}"/>
                </a:ext>
              </a:extLst>
            </p:cNvPr>
            <p:cNvCxnSpPr>
              <a:cxnSpLocks/>
            </p:cNvCxnSpPr>
            <p:nvPr/>
          </p:nvCxnSpPr>
          <p:spPr>
            <a:xfrm>
              <a:off x="961729" y="5093916"/>
              <a:ext cx="6208843"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Abrir llave 29">
              <a:extLst>
                <a:ext uri="{FF2B5EF4-FFF2-40B4-BE49-F238E27FC236}">
                  <a16:creationId xmlns:a16="http://schemas.microsoft.com/office/drawing/2014/main" id="{A912170A-5463-3D44-815F-725779E38F72}"/>
                </a:ext>
              </a:extLst>
            </p:cNvPr>
            <p:cNvSpPr/>
            <p:nvPr/>
          </p:nvSpPr>
          <p:spPr>
            <a:xfrm rot="10800000">
              <a:off x="7240873" y="2754131"/>
              <a:ext cx="302843" cy="1286920"/>
            </a:xfrm>
            <a:prstGeom prst="leftBrace">
              <a:avLst>
                <a:gd name="adj1" fmla="val 338"/>
                <a:gd name="adj2" fmla="val 50283"/>
              </a:avLst>
            </a:prstGeom>
            <a:ln w="28575">
              <a:solidFill>
                <a:srgbClr val="8087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latin typeface="Calibri" panose="020F0502020204030204" pitchFamily="34" charset="0"/>
              </a:endParaRPr>
            </a:p>
          </p:txBody>
        </p:sp>
        <p:sp>
          <p:nvSpPr>
            <p:cNvPr id="31" name="Abrir llave 30">
              <a:extLst>
                <a:ext uri="{FF2B5EF4-FFF2-40B4-BE49-F238E27FC236}">
                  <a16:creationId xmlns:a16="http://schemas.microsoft.com/office/drawing/2014/main" id="{171F7A2B-CA9E-9746-95F1-D7C23B7509EC}"/>
                </a:ext>
              </a:extLst>
            </p:cNvPr>
            <p:cNvSpPr/>
            <p:nvPr/>
          </p:nvSpPr>
          <p:spPr>
            <a:xfrm rot="10800000">
              <a:off x="7240872" y="4144019"/>
              <a:ext cx="322276" cy="949897"/>
            </a:xfrm>
            <a:prstGeom prst="leftBrace">
              <a:avLst>
                <a:gd name="adj1" fmla="val 338"/>
                <a:gd name="adj2" fmla="val 50283"/>
              </a:avLst>
            </a:prstGeom>
            <a:ln w="28575">
              <a:solidFill>
                <a:srgbClr val="8087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32" name="Rectángulo redondeado 31">
                <a:extLst>
                  <a:ext uri="{FF2B5EF4-FFF2-40B4-BE49-F238E27FC236}">
                    <a16:creationId xmlns:a16="http://schemas.microsoft.com/office/drawing/2014/main" id="{AACE34D3-E1EE-A148-949A-F0CFC5B9EAB7}"/>
                  </a:ext>
                </a:extLst>
              </p:cNvPr>
              <p:cNvSpPr/>
              <p:nvPr/>
            </p:nvSpPr>
            <p:spPr>
              <a:xfrm>
                <a:off x="3636113" y="1880808"/>
                <a:ext cx="1461317" cy="582237"/>
              </a:xfrm>
              <a:prstGeom prst="roundRect">
                <a:avLst>
                  <a:gd name="adj" fmla="val 19044"/>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sz="1600" dirty="0">
                    <a:solidFill>
                      <a:schemeClr val="tx1"/>
                    </a:solidFill>
                  </a:rPr>
                  <a:t>IP</a:t>
                </a:r>
                <a:r>
                  <a:rPr lang="es-PE" sz="1600" baseline="0" dirty="0">
                    <a:solidFill>
                      <a:schemeClr val="tx1"/>
                    </a:solidFill>
                  </a:rPr>
                  <a:t> </a:t>
                </a:r>
                <a14:m>
                  <m:oMath xmlns:m="http://schemas.openxmlformats.org/officeDocument/2006/math">
                    <m:r>
                      <a:rPr lang="es-PE" sz="1600" i="0">
                        <a:solidFill>
                          <a:schemeClr val="tx1"/>
                        </a:solidFill>
                        <a:latin typeface="Cambria Math" panose="02040503050406030204" pitchFamily="18" charset="0"/>
                      </a:rPr>
                      <m:t>=</m:t>
                    </m:r>
                    <m:f>
                      <m:fPr>
                        <m:ctrlPr>
                          <a:rPr lang="es-PE" sz="1600" i="1">
                            <a:solidFill>
                              <a:schemeClr val="tx1"/>
                            </a:solidFill>
                            <a:latin typeface="Cambria Math" panose="02040503050406030204" pitchFamily="18" charset="0"/>
                          </a:rPr>
                        </m:ctrlPr>
                      </m:fPr>
                      <m:num>
                        <m:r>
                          <a:rPr lang="es-MX" sz="1600" b="0" i="1">
                            <a:solidFill>
                              <a:schemeClr val="tx1"/>
                            </a:solidFill>
                            <a:latin typeface="Cambria Math" panose="02040503050406030204" pitchFamily="18" charset="0"/>
                          </a:rPr>
                          <m:t>𝑉𝐸𝑁𝑇𝐴𝑆</m:t>
                        </m:r>
                      </m:num>
                      <m:den>
                        <m:r>
                          <a:rPr lang="es-MX" sz="1600" b="0" i="1">
                            <a:solidFill>
                              <a:schemeClr val="tx1"/>
                            </a:solidFill>
                            <a:latin typeface="Cambria Math" panose="02040503050406030204" pitchFamily="18" charset="0"/>
                          </a:rPr>
                          <m:t>𝑅𝑂𝑇𝐴𝐶𝐼</m:t>
                        </m:r>
                        <m:r>
                          <a:rPr lang="es-MX" sz="1600" b="0" i="1">
                            <a:solidFill>
                              <a:schemeClr val="tx1"/>
                            </a:solidFill>
                            <a:latin typeface="Cambria Math" panose="02040503050406030204" pitchFamily="18" charset="0"/>
                          </a:rPr>
                          <m:t>Ó</m:t>
                        </m:r>
                        <m:r>
                          <a:rPr lang="es-MX" sz="1600" b="0" i="1">
                            <a:solidFill>
                              <a:schemeClr val="tx1"/>
                            </a:solidFill>
                            <a:latin typeface="Cambria Math" panose="02040503050406030204" pitchFamily="18" charset="0"/>
                          </a:rPr>
                          <m:t>𝑁</m:t>
                        </m:r>
                      </m:den>
                    </m:f>
                  </m:oMath>
                </a14:m>
                <a:endParaRPr lang="es-PE" sz="1600" dirty="0">
                  <a:solidFill>
                    <a:schemeClr val="tx1"/>
                  </a:solidFill>
                </a:endParaRPr>
              </a:p>
            </p:txBody>
          </p:sp>
        </mc:Choice>
        <mc:Fallback xmlns="">
          <p:sp>
            <p:nvSpPr>
              <p:cNvPr id="32" name="Rectángulo redondeado 31">
                <a:extLst>
                  <a:ext uri="{FF2B5EF4-FFF2-40B4-BE49-F238E27FC236}">
                    <a16:creationId xmlns:a16="http://schemas.microsoft.com/office/drawing/2014/main" id="{AACE34D3-E1EE-A148-949A-F0CFC5B9EAB7}"/>
                  </a:ext>
                </a:extLst>
              </p:cNvPr>
              <p:cNvSpPr>
                <a:spLocks noRot="1" noChangeAspect="1" noMove="1" noResize="1" noEditPoints="1" noAdjustHandles="1" noChangeArrowheads="1" noChangeShapeType="1" noTextEdit="1"/>
              </p:cNvSpPr>
              <p:nvPr/>
            </p:nvSpPr>
            <p:spPr>
              <a:xfrm>
                <a:off x="3636113" y="1880808"/>
                <a:ext cx="1461317" cy="582237"/>
              </a:xfrm>
              <a:prstGeom prst="roundRect">
                <a:avLst>
                  <a:gd name="adj" fmla="val 19044"/>
                </a:avLst>
              </a:prstGeom>
              <a:blipFill>
                <a:blip r:embed="rId3"/>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4" name="Rectángulo redondeado 33">
                <a:extLst>
                  <a:ext uri="{FF2B5EF4-FFF2-40B4-BE49-F238E27FC236}">
                    <a16:creationId xmlns:a16="http://schemas.microsoft.com/office/drawing/2014/main" id="{A220C380-DC20-F249-BDE4-D5E597E32683}"/>
                  </a:ext>
                </a:extLst>
              </p:cNvPr>
              <p:cNvSpPr/>
              <p:nvPr/>
            </p:nvSpPr>
            <p:spPr>
              <a:xfrm>
                <a:off x="1544918" y="1880808"/>
                <a:ext cx="1946140" cy="582237"/>
              </a:xfrm>
              <a:prstGeom prst="roundRect">
                <a:avLst>
                  <a:gd name="adj" fmla="val 19044"/>
                </a:avLst>
              </a:prstGeom>
              <a:solidFill>
                <a:srgbClr val="FFD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sz="1600" dirty="0">
                    <a:solidFill>
                      <a:schemeClr val="tx1"/>
                    </a:solidFill>
                  </a:rPr>
                  <a:t>IP </a:t>
                </a:r>
                <a14:m>
                  <m:oMath xmlns:m="http://schemas.openxmlformats.org/officeDocument/2006/math">
                    <m:r>
                      <a:rPr lang="es-PE" sz="1600">
                        <a:solidFill>
                          <a:schemeClr val="tx1"/>
                        </a:solidFill>
                        <a:latin typeface="Cambria Math" panose="02040503050406030204" pitchFamily="18" charset="0"/>
                      </a:rPr>
                      <m:t>=</m:t>
                    </m:r>
                    <m:f>
                      <m:fPr>
                        <m:ctrlPr>
                          <a:rPr lang="es-PE" sz="1600" i="1">
                            <a:solidFill>
                              <a:schemeClr val="tx1"/>
                            </a:solidFill>
                            <a:latin typeface="Cambria Math" panose="02040503050406030204" pitchFamily="18" charset="0"/>
                          </a:rPr>
                        </m:ctrlPr>
                      </m:fPr>
                      <m:num>
                        <m:r>
                          <a:rPr lang="es-MX" sz="1600" i="1">
                            <a:solidFill>
                              <a:schemeClr val="tx1"/>
                            </a:solidFill>
                            <a:latin typeface="Cambria Math" panose="02040503050406030204" pitchFamily="18" charset="0"/>
                          </a:rPr>
                          <m:t>𝐼𝑁𝑉</m:t>
                        </m:r>
                        <m:r>
                          <a:rPr lang="es-MX" sz="1600" i="1">
                            <a:solidFill>
                              <a:schemeClr val="tx1"/>
                            </a:solidFill>
                            <a:latin typeface="Cambria Math" panose="02040503050406030204" pitchFamily="18" charset="0"/>
                          </a:rPr>
                          <m:t>.</m:t>
                        </m:r>
                        <m:r>
                          <a:rPr lang="es-MX" sz="1600" i="1">
                            <a:solidFill>
                              <a:schemeClr val="tx1"/>
                            </a:solidFill>
                            <a:latin typeface="Cambria Math" panose="02040503050406030204" pitchFamily="18" charset="0"/>
                          </a:rPr>
                          <m:t>𝐼𝑁𝐼</m:t>
                        </m:r>
                        <m:r>
                          <a:rPr lang="es-MX" sz="1600" i="1">
                            <a:solidFill>
                              <a:schemeClr val="tx1"/>
                            </a:solidFill>
                            <a:latin typeface="Cambria Math" panose="02040503050406030204" pitchFamily="18" charset="0"/>
                          </a:rPr>
                          <m:t>+</m:t>
                        </m:r>
                        <m:r>
                          <a:rPr lang="es-MX" sz="1600" i="1">
                            <a:solidFill>
                              <a:schemeClr val="tx1"/>
                            </a:solidFill>
                            <a:latin typeface="Cambria Math" panose="02040503050406030204" pitchFamily="18" charset="0"/>
                          </a:rPr>
                          <m:t>𝐼𝑁𝑉</m:t>
                        </m:r>
                        <m:r>
                          <a:rPr lang="es-MX" sz="1600" i="1">
                            <a:solidFill>
                              <a:schemeClr val="tx1"/>
                            </a:solidFill>
                            <a:latin typeface="Cambria Math" panose="02040503050406030204" pitchFamily="18" charset="0"/>
                          </a:rPr>
                          <m:t>.</m:t>
                        </m:r>
                        <m:r>
                          <a:rPr lang="es-MX" sz="1600" i="1">
                            <a:solidFill>
                              <a:schemeClr val="tx1"/>
                            </a:solidFill>
                            <a:latin typeface="Cambria Math" panose="02040503050406030204" pitchFamily="18" charset="0"/>
                          </a:rPr>
                          <m:t>𝐹𝐼𝑁</m:t>
                        </m:r>
                      </m:num>
                      <m:den>
                        <m:r>
                          <a:rPr lang="es-MX" sz="1600" i="1">
                            <a:solidFill>
                              <a:schemeClr val="tx1"/>
                            </a:solidFill>
                            <a:latin typeface="Cambria Math" panose="02040503050406030204" pitchFamily="18" charset="0"/>
                          </a:rPr>
                          <m:t>2</m:t>
                        </m:r>
                      </m:den>
                    </m:f>
                  </m:oMath>
                </a14:m>
                <a:endParaRPr lang="es-PE" sz="1600" dirty="0">
                  <a:solidFill>
                    <a:schemeClr val="tx1"/>
                  </a:solidFill>
                </a:endParaRPr>
              </a:p>
            </p:txBody>
          </p:sp>
        </mc:Choice>
        <mc:Fallback xmlns="">
          <p:sp>
            <p:nvSpPr>
              <p:cNvPr id="34" name="Rectángulo redondeado 33">
                <a:extLst>
                  <a:ext uri="{FF2B5EF4-FFF2-40B4-BE49-F238E27FC236}">
                    <a16:creationId xmlns:a16="http://schemas.microsoft.com/office/drawing/2014/main" id="{A220C380-DC20-F249-BDE4-D5E597E32683}"/>
                  </a:ext>
                </a:extLst>
              </p:cNvPr>
              <p:cNvSpPr>
                <a:spLocks noRot="1" noChangeAspect="1" noMove="1" noResize="1" noEditPoints="1" noAdjustHandles="1" noChangeArrowheads="1" noChangeShapeType="1" noTextEdit="1"/>
              </p:cNvSpPr>
              <p:nvPr/>
            </p:nvSpPr>
            <p:spPr>
              <a:xfrm>
                <a:off x="1544918" y="1880808"/>
                <a:ext cx="1946140" cy="582237"/>
              </a:xfrm>
              <a:prstGeom prst="roundRect">
                <a:avLst>
                  <a:gd name="adj" fmla="val 19044"/>
                </a:avLst>
              </a:prstGeom>
              <a:blipFill>
                <a:blip r:embed="rId4"/>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Rectángulo redondeado 34">
                <a:extLst>
                  <a:ext uri="{FF2B5EF4-FFF2-40B4-BE49-F238E27FC236}">
                    <a16:creationId xmlns:a16="http://schemas.microsoft.com/office/drawing/2014/main" id="{23E86446-6D7B-0542-9C03-2D3B0202C38F}"/>
                  </a:ext>
                </a:extLst>
              </p:cNvPr>
              <p:cNvSpPr/>
              <p:nvPr/>
            </p:nvSpPr>
            <p:spPr>
              <a:xfrm>
                <a:off x="5242485" y="1880808"/>
                <a:ext cx="1288110" cy="582237"/>
              </a:xfrm>
              <a:prstGeom prst="roundRect">
                <a:avLst>
                  <a:gd name="adj" fmla="val 19044"/>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sz="1600" dirty="0">
                    <a:solidFill>
                      <a:schemeClr val="tx1"/>
                    </a:solidFill>
                  </a:rPr>
                  <a:t>IP </a:t>
                </a:r>
                <a14:m>
                  <m:oMath xmlns:m="http://schemas.openxmlformats.org/officeDocument/2006/math">
                    <m:r>
                      <a:rPr lang="es-PE" sz="1600">
                        <a:solidFill>
                          <a:schemeClr val="tx1"/>
                        </a:solidFill>
                        <a:latin typeface="Cambria Math" panose="02040503050406030204" pitchFamily="18" charset="0"/>
                      </a:rPr>
                      <m:t>=</m:t>
                    </m:r>
                    <m:f>
                      <m:fPr>
                        <m:ctrlPr>
                          <a:rPr lang="es-PE" sz="1600" i="1">
                            <a:solidFill>
                              <a:schemeClr val="tx1"/>
                            </a:solidFill>
                            <a:latin typeface="Cambria Math" panose="02040503050406030204" pitchFamily="18" charset="0"/>
                          </a:rPr>
                        </m:ctrlPr>
                      </m:fPr>
                      <m:num>
                        <m:r>
                          <a:rPr lang="es-PE" sz="1600" i="1">
                            <a:solidFill>
                              <a:schemeClr val="tx1"/>
                            </a:solidFill>
                            <a:latin typeface="Cambria Math" panose="02040503050406030204" pitchFamily="18" charset="0"/>
                          </a:rPr>
                          <m:t>𝑄</m:t>
                        </m:r>
                      </m:num>
                      <m:den>
                        <m:r>
                          <a:rPr lang="es-PE" sz="1600">
                            <a:solidFill>
                              <a:schemeClr val="tx1"/>
                            </a:solidFill>
                            <a:latin typeface="Cambria Math" panose="02040503050406030204" pitchFamily="18" charset="0"/>
                          </a:rPr>
                          <m:t>2</m:t>
                        </m:r>
                      </m:den>
                    </m:f>
                    <m:r>
                      <a:rPr lang="es-PE" sz="1600">
                        <a:solidFill>
                          <a:schemeClr val="tx1"/>
                        </a:solidFill>
                        <a:latin typeface="Cambria Math" panose="02040503050406030204" pitchFamily="18" charset="0"/>
                      </a:rPr>
                      <m:t>+</m:t>
                    </m:r>
                    <m:r>
                      <a:rPr lang="es-PE" sz="1600" i="1">
                        <a:solidFill>
                          <a:schemeClr val="tx1"/>
                        </a:solidFill>
                        <a:latin typeface="Cambria Math" panose="02040503050406030204" pitchFamily="18" charset="0"/>
                      </a:rPr>
                      <m:t>𝑆𝑆</m:t>
                    </m:r>
                  </m:oMath>
                </a14:m>
                <a:endParaRPr lang="es-PE" sz="1600" dirty="0">
                  <a:solidFill>
                    <a:schemeClr val="tx1"/>
                  </a:solidFill>
                </a:endParaRPr>
              </a:p>
            </p:txBody>
          </p:sp>
        </mc:Choice>
        <mc:Fallback xmlns="">
          <p:sp>
            <p:nvSpPr>
              <p:cNvPr id="35" name="Rectángulo redondeado 34">
                <a:extLst>
                  <a:ext uri="{FF2B5EF4-FFF2-40B4-BE49-F238E27FC236}">
                    <a16:creationId xmlns:a16="http://schemas.microsoft.com/office/drawing/2014/main" id="{23E86446-6D7B-0542-9C03-2D3B0202C38F}"/>
                  </a:ext>
                </a:extLst>
              </p:cNvPr>
              <p:cNvSpPr>
                <a:spLocks noRot="1" noChangeAspect="1" noMove="1" noResize="1" noEditPoints="1" noAdjustHandles="1" noChangeArrowheads="1" noChangeShapeType="1" noTextEdit="1"/>
              </p:cNvSpPr>
              <p:nvPr/>
            </p:nvSpPr>
            <p:spPr>
              <a:xfrm>
                <a:off x="5242485" y="1880808"/>
                <a:ext cx="1288110" cy="582237"/>
              </a:xfrm>
              <a:prstGeom prst="roundRect">
                <a:avLst>
                  <a:gd name="adj" fmla="val 19044"/>
                </a:avLst>
              </a:prstGeom>
              <a:blipFill>
                <a:blip r:embed="rId5"/>
                <a:stretch>
                  <a:fillRect/>
                </a:stretch>
              </a:blipFill>
              <a:ln>
                <a:noFill/>
              </a:ln>
            </p:spPr>
            <p:txBody>
              <a:bodyPr/>
              <a:lstStyle/>
              <a:p>
                <a:r>
                  <a:rPr lang="es-ES_tradnl">
                    <a:noFill/>
                  </a:rPr>
                  <a:t> </a:t>
                </a:r>
              </a:p>
            </p:txBody>
          </p:sp>
        </mc:Fallback>
      </mc:AlternateContent>
    </p:spTree>
    <p:extLst>
      <p:ext uri="{BB962C8B-B14F-4D97-AF65-F5344CB8AC3E}">
        <p14:creationId xmlns:p14="http://schemas.microsoft.com/office/powerpoint/2010/main" val="372685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CA22187-FDEE-5F4B-BE25-9CA94DB7A4B2}"/>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10C04888-ADD1-6B45-BEE6-E8C2B94B7FC4}"/>
              </a:ext>
            </a:extLst>
          </p:cNvPr>
          <p:cNvSpPr txBox="1"/>
          <p:nvPr/>
        </p:nvSpPr>
        <p:spPr>
          <a:xfrm>
            <a:off x="1282298" y="918372"/>
            <a:ext cx="5521727" cy="2154436"/>
          </a:xfrm>
          <a:prstGeom prst="rect">
            <a:avLst/>
          </a:prstGeom>
        </p:spPr>
        <p:txBody>
          <a:bodyPr vert="horz" wrap="square" lIns="0" tIns="0" rIns="0" bIns="0" rtlCol="0">
            <a:spAutoFit/>
          </a:bodyPr>
          <a:lstStyle/>
          <a:p>
            <a:pPr marL="11725">
              <a:buSzPct val="100000"/>
              <a:tabLst>
                <a:tab pos="121285" algn="l"/>
              </a:tabLst>
            </a:pPr>
            <a:r>
              <a:rPr lang="es-ES" sz="1400" spc="-10" dirty="0">
                <a:solidFill>
                  <a:srgbClr val="262626"/>
                </a:solidFill>
                <a:cs typeface="Source Sans Pro"/>
              </a:rPr>
              <a:t>Los sistemas de información  ayudan a administrar, recolectar, recuperar, procesar, almacenar y distribuir información importante para los procesos fundamentales y las particularidades de cada organización. </a:t>
            </a:r>
          </a:p>
          <a:p>
            <a:pPr marL="11725">
              <a:buSzPct val="100000"/>
              <a:tabLst>
                <a:tab pos="121285" algn="l"/>
              </a:tabLst>
            </a:pPr>
            <a:endParaRPr lang="es-ES" sz="1400" spc="-10" dirty="0">
              <a:solidFill>
                <a:srgbClr val="262626"/>
              </a:solidFill>
              <a:cs typeface="Source Sans Pro"/>
            </a:endParaRPr>
          </a:p>
          <a:p>
            <a:pPr marL="11725" algn="just">
              <a:buSzPct val="100000"/>
              <a:tabLst>
                <a:tab pos="121285" algn="l"/>
              </a:tabLst>
            </a:pPr>
            <a:r>
              <a:rPr lang="es-ES" sz="1400" spc="-10" dirty="0">
                <a:solidFill>
                  <a:srgbClr val="262626"/>
                </a:solidFill>
                <a:cs typeface="Source Sans Pro"/>
              </a:rPr>
              <a:t>P</a:t>
            </a:r>
            <a:r>
              <a:rPr lang="es-PE" sz="1400" spc="-10" dirty="0">
                <a:solidFill>
                  <a:srgbClr val="262626"/>
                </a:solidFill>
                <a:cs typeface="Source Sans Pro"/>
              </a:rPr>
              <a:t>or eso en esta sesión:</a:t>
            </a:r>
          </a:p>
          <a:p>
            <a:pPr marL="177800" lvl="1" indent="-165100">
              <a:buClr>
                <a:srgbClr val="EE4639"/>
              </a:buClr>
              <a:buSzPts val="1600"/>
              <a:buFont typeface="Arial" charset="0"/>
              <a:buChar char="•"/>
              <a:tabLst>
                <a:tab pos="120650" algn="l"/>
              </a:tabLst>
            </a:pPr>
            <a:r>
              <a:rPr lang="es-ES" sz="1400" b="1" spc="-10" dirty="0">
                <a:latin typeface="Calibri" panose="020F0502020204030204" pitchFamily="34" charset="0"/>
                <a:cs typeface="Calibri" panose="020F0502020204030204" pitchFamily="34" charset="0"/>
              </a:rPr>
              <a:t>A</a:t>
            </a:r>
            <a:r>
              <a:rPr lang="es-PE" sz="1400" b="1" spc="-10" dirty="0">
                <a:latin typeface="Calibri" panose="020F0502020204030204" pitchFamily="34" charset="0"/>
                <a:cs typeface="Calibri" panose="020F0502020204030204" pitchFamily="34" charset="0"/>
              </a:rPr>
              <a:t>prenderás </a:t>
            </a:r>
            <a:r>
              <a:rPr lang="es-PE" sz="1400" spc="-10" dirty="0">
                <a:latin typeface="Calibri" panose="020F0502020204030204" pitchFamily="34" charset="0"/>
                <a:cs typeface="Calibri" panose="020F0502020204030204" pitchFamily="34" charset="0"/>
              </a:rPr>
              <a:t>acerca de los indicadores logísticos y otros relacionados con las finanzas, el tiempo o la calidad. </a:t>
            </a:r>
          </a:p>
          <a:p>
            <a:pPr marL="177800" lvl="1" indent="-165100">
              <a:buClr>
                <a:srgbClr val="EE4639"/>
              </a:buClr>
              <a:buSzPts val="1600"/>
              <a:buFont typeface="Arial" charset="0"/>
              <a:buChar char="•"/>
              <a:tabLst>
                <a:tab pos="120650" algn="l"/>
              </a:tabLst>
            </a:pPr>
            <a:r>
              <a:rPr lang="es-ES" sz="1400" b="1" spc="-10" dirty="0">
                <a:latin typeface="Calibri" panose="020F0502020204030204" pitchFamily="34" charset="0"/>
                <a:cs typeface="Calibri" panose="020F0502020204030204" pitchFamily="34" charset="0"/>
              </a:rPr>
              <a:t>Conocerás</a:t>
            </a:r>
            <a:r>
              <a:rPr lang="es-ES" sz="1400" spc="-10" dirty="0">
                <a:latin typeface="Calibri" panose="020F0502020204030204" pitchFamily="34" charset="0"/>
                <a:cs typeface="Calibri" panose="020F0502020204030204" pitchFamily="34" charset="0"/>
              </a:rPr>
              <a:t> sobre la importancia del registro de los procesos y del seguimiento mediante el uso de una matriz para detectar desviaciones para realizar las correcciones necesarias.</a:t>
            </a:r>
            <a:endParaRPr lang="es-PE" sz="1400" spc="-10" dirty="0">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DEC34CF9-5257-6F41-8481-3AB0A832F165}"/>
              </a:ext>
            </a:extLst>
          </p:cNvPr>
          <p:cNvPicPr>
            <a:picLocks noChangeAspect="1"/>
          </p:cNvPicPr>
          <p:nvPr/>
        </p:nvPicPr>
        <p:blipFill>
          <a:blip r:embed="rId4"/>
          <a:stretch>
            <a:fillRect/>
          </a:stretch>
        </p:blipFill>
        <p:spPr>
          <a:xfrm>
            <a:off x="1010839" y="954885"/>
            <a:ext cx="117851" cy="121369"/>
          </a:xfrm>
          <a:prstGeom prst="rect">
            <a:avLst/>
          </a:prstGeom>
        </p:spPr>
      </p:pic>
      <p:pic>
        <p:nvPicPr>
          <p:cNvPr id="9" name="Imagen 8">
            <a:extLst>
              <a:ext uri="{FF2B5EF4-FFF2-40B4-BE49-F238E27FC236}">
                <a16:creationId xmlns:a16="http://schemas.microsoft.com/office/drawing/2014/main" id="{AB5D9F32-E0CF-EB4F-A7ED-21BB4BA77250}"/>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0" name="Rectángulo 9">
            <a:extLst>
              <a:ext uri="{FF2B5EF4-FFF2-40B4-BE49-F238E27FC236}">
                <a16:creationId xmlns:a16="http://schemas.microsoft.com/office/drawing/2014/main" id="{F7E3E2BA-1F9C-2147-8B96-8EED6E54B0C7}"/>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Rectangle 5">
            <a:extLst>
              <a:ext uri="{FF2B5EF4-FFF2-40B4-BE49-F238E27FC236}">
                <a16:creationId xmlns:a16="http://schemas.microsoft.com/office/drawing/2014/main" id="{BA4400DA-572B-1C4A-BCA6-D0D0B78BF392}"/>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4" name="Imagen 13">
            <a:extLst>
              <a:ext uri="{FF2B5EF4-FFF2-40B4-BE49-F238E27FC236}">
                <a16:creationId xmlns:a16="http://schemas.microsoft.com/office/drawing/2014/main" id="{004477A6-6106-454B-BD51-4CB8E6C95E0C}"/>
              </a:ext>
            </a:extLst>
          </p:cNvPr>
          <p:cNvPicPr>
            <a:picLocks noChangeAspect="1"/>
          </p:cNvPicPr>
          <p:nvPr/>
        </p:nvPicPr>
        <p:blipFill>
          <a:blip r:embed="rId4"/>
          <a:stretch>
            <a:fillRect/>
          </a:stretch>
        </p:blipFill>
        <p:spPr>
          <a:xfrm>
            <a:off x="1010839" y="1818485"/>
            <a:ext cx="117851" cy="121369"/>
          </a:xfrm>
          <a:prstGeom prst="rect">
            <a:avLst/>
          </a:prstGeom>
        </p:spPr>
      </p:pic>
    </p:spTree>
    <p:custDataLst>
      <p:tags r:id="rId1"/>
    </p:custDataLst>
    <p:extLst>
      <p:ext uri="{BB962C8B-B14F-4D97-AF65-F5344CB8AC3E}">
        <p14:creationId xmlns:p14="http://schemas.microsoft.com/office/powerpoint/2010/main" val="155131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116"/>
            <a:ext cx="8172451"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TAMAÑO DE LOTE ÓPTIMO</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En un proceso de optimización o modelo de inventarios se utiliza la fórmula del tamaño de lote económico EOQ (economic order quantity) para aproximar el costo logístico a un modelo ideal.</a:t>
            </a:r>
          </a:p>
        </p:txBody>
      </p:sp>
      <p:sp>
        <p:nvSpPr>
          <p:cNvPr id="41" name="CuadroTexto 40">
            <a:extLst>
              <a:ext uri="{FF2B5EF4-FFF2-40B4-BE49-F238E27FC236}">
                <a16:creationId xmlns:a16="http://schemas.microsoft.com/office/drawing/2014/main" id="{51FF5568-0B28-1AD7-D41B-984021A761E1}"/>
              </a:ext>
            </a:extLst>
          </p:cNvPr>
          <p:cNvSpPr txBox="1"/>
          <p:nvPr/>
        </p:nvSpPr>
        <p:spPr>
          <a:xfrm>
            <a:off x="609600" y="1950294"/>
            <a:ext cx="1137043" cy="369332"/>
          </a:xfrm>
          <a:prstGeom prst="rect">
            <a:avLst/>
          </a:prstGeom>
          <a:noFill/>
        </p:spPr>
        <p:txBody>
          <a:bodyPr wrap="none" rtlCol="0">
            <a:spAutoFit/>
          </a:bodyPr>
          <a:lstStyle/>
          <a:p>
            <a:r>
              <a:rPr lang="es-ES" dirty="0"/>
              <a:t>Inventario</a:t>
            </a:r>
            <a:endParaRPr lang="es-PE" dirty="0"/>
          </a:p>
        </p:txBody>
      </p:sp>
      <p:sp>
        <p:nvSpPr>
          <p:cNvPr id="44" name="CuadroTexto 43">
            <a:extLst>
              <a:ext uri="{FF2B5EF4-FFF2-40B4-BE49-F238E27FC236}">
                <a16:creationId xmlns:a16="http://schemas.microsoft.com/office/drawing/2014/main" id="{EC7B312C-582D-D10F-CAFD-F532CD536543}"/>
              </a:ext>
            </a:extLst>
          </p:cNvPr>
          <p:cNvSpPr txBox="1"/>
          <p:nvPr/>
        </p:nvSpPr>
        <p:spPr>
          <a:xfrm>
            <a:off x="4491048" y="1955397"/>
            <a:ext cx="3536287" cy="492443"/>
          </a:xfrm>
          <a:prstGeom prst="rect">
            <a:avLst/>
          </a:prstGeom>
          <a:noFill/>
        </p:spPr>
        <p:txBody>
          <a:bodyPr wrap="square" lIns="0" tIns="0" rIns="0" bIns="0" rtlCol="0">
            <a:spAutoFit/>
          </a:bodyPr>
          <a:lstStyle/>
          <a:p>
            <a:pPr algn="ctr"/>
            <a:r>
              <a:rPr lang="es-ES" sz="1600" dirty="0"/>
              <a:t>¿Cuál es el tamaño de lote que reduce al mínimo el costo logístico?</a:t>
            </a:r>
            <a:endParaRPr lang="es-PE" sz="1600" dirty="0"/>
          </a:p>
        </p:txBody>
      </p:sp>
      <mc:AlternateContent xmlns:mc="http://schemas.openxmlformats.org/markup-compatibility/2006" xmlns:a14="http://schemas.microsoft.com/office/drawing/2010/main">
        <mc:Choice Requires="a14">
          <p:sp>
            <p:nvSpPr>
              <p:cNvPr id="46" name="CuadroTexto 14">
                <a:extLst>
                  <a:ext uri="{FF2B5EF4-FFF2-40B4-BE49-F238E27FC236}">
                    <a16:creationId xmlns:a16="http://schemas.microsoft.com/office/drawing/2014/main" id="{6B42CBE3-958B-D9E7-99CE-56B4502CDE8E}"/>
                  </a:ext>
                </a:extLst>
              </p:cNvPr>
              <p:cNvSpPr txBox="1"/>
              <p:nvPr/>
            </p:nvSpPr>
            <p:spPr>
              <a:xfrm>
                <a:off x="5744203" y="3355761"/>
                <a:ext cx="1916615" cy="1273041"/>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s-PE" sz="2800" i="1">
                          <a:latin typeface="Cambria Math" panose="02040503050406030204" pitchFamily="18" charset="0"/>
                        </a:rPr>
                        <m:t>𝑄</m:t>
                      </m:r>
                      <m:r>
                        <a:rPr lang="es-PE" sz="2800" i="0">
                          <a:latin typeface="Cambria Math" panose="02040503050406030204" pitchFamily="18" charset="0"/>
                        </a:rPr>
                        <m:t>=</m:t>
                      </m:r>
                      <m:rad>
                        <m:radPr>
                          <m:degHide m:val="on"/>
                          <m:ctrlPr>
                            <a:rPr lang="es-PE" sz="2800" i="1">
                              <a:latin typeface="Cambria Math" panose="02040503050406030204" pitchFamily="18" charset="0"/>
                            </a:rPr>
                          </m:ctrlPr>
                        </m:radPr>
                        <m:deg/>
                        <m:e>
                          <m:f>
                            <m:fPr>
                              <m:ctrlPr>
                                <a:rPr lang="es-PE" sz="2800" i="1">
                                  <a:latin typeface="Cambria Math" panose="02040503050406030204" pitchFamily="18" charset="0"/>
                                </a:rPr>
                              </m:ctrlPr>
                            </m:fPr>
                            <m:num>
                              <m:r>
                                <a:rPr lang="es-PE" sz="2800" i="0">
                                  <a:latin typeface="Cambria Math" panose="02040503050406030204" pitchFamily="18" charset="0"/>
                                </a:rPr>
                                <m:t>2</m:t>
                              </m:r>
                              <m:r>
                                <a:rPr lang="es-PE" sz="2800" i="1">
                                  <a:latin typeface="Cambria Math" panose="02040503050406030204" pitchFamily="18" charset="0"/>
                                </a:rPr>
                                <m:t>𝐷𝑆</m:t>
                              </m:r>
                            </m:num>
                            <m:den>
                              <m:r>
                                <a:rPr lang="es-PE" sz="2800" i="1">
                                  <a:latin typeface="Cambria Math" panose="02040503050406030204" pitchFamily="18" charset="0"/>
                                </a:rPr>
                                <m:t>𝐼𝐶</m:t>
                              </m:r>
                            </m:den>
                          </m:f>
                        </m:e>
                      </m:rad>
                    </m:oMath>
                  </m:oMathPara>
                </a14:m>
                <a:endParaRPr lang="es-PE" sz="4000" dirty="0"/>
              </a:p>
            </p:txBody>
          </p:sp>
        </mc:Choice>
        <mc:Fallback xmlns="">
          <p:sp>
            <p:nvSpPr>
              <p:cNvPr id="46" name="CuadroTexto 14">
                <a:extLst>
                  <a:ext uri="{FF2B5EF4-FFF2-40B4-BE49-F238E27FC236}">
                    <a16:creationId xmlns:a16="http://schemas.microsoft.com/office/drawing/2014/main" id="{6B42CBE3-958B-D9E7-99CE-56B4502CDE8E}"/>
                  </a:ext>
                </a:extLst>
              </p:cNvPr>
              <p:cNvSpPr txBox="1">
                <a:spLocks noRot="1" noChangeAspect="1" noMove="1" noResize="1" noEditPoints="1" noAdjustHandles="1" noChangeArrowheads="1" noChangeShapeType="1" noTextEdit="1"/>
              </p:cNvSpPr>
              <p:nvPr/>
            </p:nvSpPr>
            <p:spPr>
              <a:xfrm>
                <a:off x="5744203" y="3355761"/>
                <a:ext cx="1916615" cy="1273041"/>
              </a:xfrm>
              <a:prstGeom prst="rect">
                <a:avLst/>
              </a:prstGeom>
              <a:blipFill>
                <a:blip r:embed="rId3"/>
                <a:stretch>
                  <a:fillRect l="-658"/>
                </a:stretch>
              </a:blipFill>
            </p:spPr>
            <p:txBody>
              <a:bodyPr/>
              <a:lstStyle/>
              <a:p>
                <a:r>
                  <a:rPr lang="es-ES_tradnl">
                    <a:noFill/>
                  </a:rPr>
                  <a:t> </a:t>
                </a:r>
              </a:p>
            </p:txBody>
          </p:sp>
        </mc:Fallback>
      </mc:AlternateContent>
      <p:sp>
        <p:nvSpPr>
          <p:cNvPr id="20" name="Rectangle 5">
            <a:extLst>
              <a:ext uri="{FF2B5EF4-FFF2-40B4-BE49-F238E27FC236}">
                <a16:creationId xmlns:a16="http://schemas.microsoft.com/office/drawing/2014/main" id="{CF33096F-3D0D-5E49-A8FB-C602E6AB29B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COSTOS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6" name="Grupo 5">
            <a:extLst>
              <a:ext uri="{FF2B5EF4-FFF2-40B4-BE49-F238E27FC236}">
                <a16:creationId xmlns:a16="http://schemas.microsoft.com/office/drawing/2014/main" id="{C2E170AE-3B54-6548-B90F-CBD7CA33E146}"/>
              </a:ext>
            </a:extLst>
          </p:cNvPr>
          <p:cNvGrpSpPr/>
          <p:nvPr/>
        </p:nvGrpSpPr>
        <p:grpSpPr>
          <a:xfrm>
            <a:off x="1630381" y="2747238"/>
            <a:ext cx="4511387" cy="2357966"/>
            <a:chOff x="1017487" y="2627502"/>
            <a:chExt cx="4909596" cy="2566098"/>
          </a:xfrm>
        </p:grpSpPr>
        <p:cxnSp>
          <p:nvCxnSpPr>
            <p:cNvPr id="19" name="13 Conector recto">
              <a:extLst>
                <a:ext uri="{FF2B5EF4-FFF2-40B4-BE49-F238E27FC236}">
                  <a16:creationId xmlns:a16="http://schemas.microsoft.com/office/drawing/2014/main" id="{4041D8CF-FCCD-F69D-8404-659B852C3208}"/>
                </a:ext>
              </a:extLst>
            </p:cNvPr>
            <p:cNvCxnSpPr>
              <a:cxnSpLocks/>
            </p:cNvCxnSpPr>
            <p:nvPr/>
          </p:nvCxnSpPr>
          <p:spPr>
            <a:xfrm>
              <a:off x="1025871" y="2884116"/>
              <a:ext cx="2022129" cy="126531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ángulo: esquinas redondeadas 32">
              <a:extLst>
                <a:ext uri="{FF2B5EF4-FFF2-40B4-BE49-F238E27FC236}">
                  <a16:creationId xmlns:a16="http://schemas.microsoft.com/office/drawing/2014/main" id="{EC035ECA-465F-ECEB-8EFF-39159E5AA242}"/>
                </a:ext>
              </a:extLst>
            </p:cNvPr>
            <p:cNvSpPr/>
            <p:nvPr/>
          </p:nvSpPr>
          <p:spPr>
            <a:xfrm>
              <a:off x="1025872" y="4209353"/>
              <a:ext cx="4037114" cy="831289"/>
            </a:xfrm>
            <a:prstGeom prst="roundRect">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5" name="CuadroTexto 34">
              <a:extLst>
                <a:ext uri="{FF2B5EF4-FFF2-40B4-BE49-F238E27FC236}">
                  <a16:creationId xmlns:a16="http://schemas.microsoft.com/office/drawing/2014/main" id="{9E217EC0-F68D-F6A1-E54B-4FF3E5E5E6D4}"/>
                </a:ext>
              </a:extLst>
            </p:cNvPr>
            <p:cNvSpPr txBox="1"/>
            <p:nvPr/>
          </p:nvSpPr>
          <p:spPr>
            <a:xfrm>
              <a:off x="5375650" y="4978156"/>
              <a:ext cx="551433" cy="215444"/>
            </a:xfrm>
            <a:prstGeom prst="rect">
              <a:avLst/>
            </a:prstGeom>
            <a:noFill/>
          </p:spPr>
          <p:txBody>
            <a:bodyPr wrap="none" lIns="0" tIns="0" rIns="0" bIns="0" rtlCol="0">
              <a:spAutoFit/>
            </a:bodyPr>
            <a:lstStyle/>
            <a:p>
              <a:r>
                <a:rPr lang="es-ES" sz="1400" dirty="0"/>
                <a:t>Tiempo</a:t>
              </a:r>
              <a:endParaRPr lang="es-PE" sz="1400" dirty="0"/>
            </a:p>
          </p:txBody>
        </p:sp>
        <p:sp>
          <p:nvSpPr>
            <p:cNvPr id="45" name="CuadroTexto 44">
              <a:extLst>
                <a:ext uri="{FF2B5EF4-FFF2-40B4-BE49-F238E27FC236}">
                  <a16:creationId xmlns:a16="http://schemas.microsoft.com/office/drawing/2014/main" id="{83D30AA3-1534-A4AA-64ED-67EB8978D361}"/>
                </a:ext>
              </a:extLst>
            </p:cNvPr>
            <p:cNvSpPr txBox="1"/>
            <p:nvPr/>
          </p:nvSpPr>
          <p:spPr>
            <a:xfrm>
              <a:off x="3929997" y="3158664"/>
              <a:ext cx="561051" cy="338554"/>
            </a:xfrm>
            <a:prstGeom prst="rect">
              <a:avLst/>
            </a:prstGeom>
            <a:noFill/>
          </p:spPr>
          <p:txBody>
            <a:bodyPr wrap="none" rtlCol="0">
              <a:spAutoFit/>
            </a:bodyPr>
            <a:lstStyle/>
            <a:p>
              <a:r>
                <a:rPr lang="es-ES" sz="1600" b="1" dirty="0"/>
                <a:t>EOQ</a:t>
              </a:r>
              <a:endParaRPr lang="es-PE" sz="1600" b="1" dirty="0"/>
            </a:p>
          </p:txBody>
        </p:sp>
        <p:cxnSp>
          <p:nvCxnSpPr>
            <p:cNvPr id="21" name="7 Conector recto de flecha">
              <a:extLst>
                <a:ext uri="{FF2B5EF4-FFF2-40B4-BE49-F238E27FC236}">
                  <a16:creationId xmlns:a16="http://schemas.microsoft.com/office/drawing/2014/main" id="{64D621BC-9855-B342-ADFC-C0C7ED08F71B}"/>
                </a:ext>
              </a:extLst>
            </p:cNvPr>
            <p:cNvCxnSpPr>
              <a:cxnSpLocks/>
            </p:cNvCxnSpPr>
            <p:nvPr/>
          </p:nvCxnSpPr>
          <p:spPr>
            <a:xfrm flipV="1">
              <a:off x="1025871" y="2635963"/>
              <a:ext cx="0" cy="247421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7 Conector recto de flecha">
              <a:extLst>
                <a:ext uri="{FF2B5EF4-FFF2-40B4-BE49-F238E27FC236}">
                  <a16:creationId xmlns:a16="http://schemas.microsoft.com/office/drawing/2014/main" id="{9C9D343D-90C5-3B4F-80C6-57909184EBE1}"/>
                </a:ext>
              </a:extLst>
            </p:cNvPr>
            <p:cNvCxnSpPr>
              <a:cxnSpLocks/>
            </p:cNvCxnSpPr>
            <p:nvPr/>
          </p:nvCxnSpPr>
          <p:spPr>
            <a:xfrm>
              <a:off x="1017487" y="5085878"/>
              <a:ext cx="427809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Forma libre 4">
              <a:extLst>
                <a:ext uri="{FF2B5EF4-FFF2-40B4-BE49-F238E27FC236}">
                  <a16:creationId xmlns:a16="http://schemas.microsoft.com/office/drawing/2014/main" id="{3336C664-1C58-F341-96B5-9D1AA2D2199F}"/>
                </a:ext>
              </a:extLst>
            </p:cNvPr>
            <p:cNvSpPr/>
            <p:nvPr/>
          </p:nvSpPr>
          <p:spPr>
            <a:xfrm>
              <a:off x="3030343" y="2846566"/>
              <a:ext cx="1956021" cy="1313529"/>
            </a:xfrm>
            <a:custGeom>
              <a:avLst/>
              <a:gdLst>
                <a:gd name="connsiteX0" fmla="*/ 0 w 2019631"/>
                <a:gd name="connsiteY0" fmla="*/ 1272209 h 1319916"/>
                <a:gd name="connsiteX1" fmla="*/ 0 w 2019631"/>
                <a:gd name="connsiteY1" fmla="*/ 0 h 1319916"/>
                <a:gd name="connsiteX2" fmla="*/ 2019631 w 2019631"/>
                <a:gd name="connsiteY2" fmla="*/ 1319916 h 1319916"/>
                <a:gd name="connsiteX0" fmla="*/ 0 w 1956021"/>
                <a:gd name="connsiteY0" fmla="*/ 1272209 h 1272209"/>
                <a:gd name="connsiteX1" fmla="*/ 0 w 1956021"/>
                <a:gd name="connsiteY1" fmla="*/ 0 h 1272209"/>
                <a:gd name="connsiteX2" fmla="*/ 1956021 w 1956021"/>
                <a:gd name="connsiteY2" fmla="*/ 1266008 h 1272209"/>
              </a:gdLst>
              <a:ahLst/>
              <a:cxnLst>
                <a:cxn ang="0">
                  <a:pos x="connsiteX0" y="connsiteY0"/>
                </a:cxn>
                <a:cxn ang="0">
                  <a:pos x="connsiteX1" y="connsiteY1"/>
                </a:cxn>
                <a:cxn ang="0">
                  <a:pos x="connsiteX2" y="connsiteY2"/>
                </a:cxn>
              </a:cxnLst>
              <a:rect l="l" t="t" r="r" b="b"/>
              <a:pathLst>
                <a:path w="1956021" h="1272209">
                  <a:moveTo>
                    <a:pt x="0" y="1272209"/>
                  </a:moveTo>
                  <a:lnTo>
                    <a:pt x="0" y="0"/>
                  </a:lnTo>
                  <a:lnTo>
                    <a:pt x="1956021" y="1266008"/>
                  </a:lnTo>
                </a:path>
              </a:pathLst>
            </a:custGeom>
            <a:noFill/>
            <a:ln w="44450">
              <a:solidFill>
                <a:srgbClr val="8087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3" name="Abrir llave 22">
              <a:extLst>
                <a:ext uri="{FF2B5EF4-FFF2-40B4-BE49-F238E27FC236}">
                  <a16:creationId xmlns:a16="http://schemas.microsoft.com/office/drawing/2014/main" id="{B0928294-0BD6-7C42-9F56-580865753BCE}"/>
                </a:ext>
              </a:extLst>
            </p:cNvPr>
            <p:cNvSpPr/>
            <p:nvPr/>
          </p:nvSpPr>
          <p:spPr>
            <a:xfrm rot="10800000">
              <a:off x="3268657" y="2627502"/>
              <a:ext cx="308263" cy="1456518"/>
            </a:xfrm>
            <a:prstGeom prst="leftBrace">
              <a:avLst>
                <a:gd name="adj1" fmla="val 338"/>
                <a:gd name="adj2" fmla="val 5028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latin typeface="Calibri" panose="020F0502020204030204" pitchFamily="34" charset="0"/>
              </a:endParaRPr>
            </a:p>
          </p:txBody>
        </p:sp>
        <p:cxnSp>
          <p:nvCxnSpPr>
            <p:cNvPr id="18" name="10 Conector recto">
              <a:extLst>
                <a:ext uri="{FF2B5EF4-FFF2-40B4-BE49-F238E27FC236}">
                  <a16:creationId xmlns:a16="http://schemas.microsoft.com/office/drawing/2014/main" id="{42CC0BD1-30FD-71E9-FE30-3D903D58985E}"/>
                </a:ext>
              </a:extLst>
            </p:cNvPr>
            <p:cNvCxnSpPr>
              <a:cxnSpLocks/>
            </p:cNvCxnSpPr>
            <p:nvPr/>
          </p:nvCxnSpPr>
          <p:spPr>
            <a:xfrm>
              <a:off x="1017487" y="4149428"/>
              <a:ext cx="4203442" cy="0"/>
            </a:xfrm>
            <a:prstGeom prst="line">
              <a:avLst/>
            </a:prstGeom>
            <a:ln w="57150">
              <a:solidFill>
                <a:srgbClr val="7150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492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116465" cy="278537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RECORDAR: CÁLCULO DEL TAMAÑO DE LOTE ÓPTIMO</a:t>
            </a:r>
            <a:endParaRPr lang="es-PE" sz="1600" b="1" spc="-10" dirty="0">
              <a:solidFill>
                <a:srgbClr val="262626"/>
              </a:solidFill>
              <a:cs typeface="Source Sans Pro"/>
            </a:endParaRPr>
          </a:p>
          <a:p>
            <a:pPr marL="11725">
              <a:buSzPct val="100000"/>
              <a:tabLst>
                <a:tab pos="121285" algn="l"/>
              </a:tabLst>
            </a:pPr>
            <a:r>
              <a:rPr lang="es-ES" sz="1600" b="1" spc="-10" dirty="0">
                <a:solidFill>
                  <a:srgbClr val="262626"/>
                </a:solidFill>
                <a:cs typeface="Source Sans Pro"/>
              </a:rPr>
              <a:t>D </a:t>
            </a:r>
            <a:r>
              <a:rPr lang="es-ES" sz="1600" spc="-10" dirty="0">
                <a:solidFill>
                  <a:srgbClr val="262626"/>
                </a:solidFill>
                <a:cs typeface="Source Sans Pro"/>
              </a:rPr>
              <a:t>=</a:t>
            </a:r>
            <a:r>
              <a:rPr lang="es-ES" sz="1600" b="1" spc="-10" dirty="0">
                <a:solidFill>
                  <a:srgbClr val="262626"/>
                </a:solidFill>
                <a:cs typeface="Source Sans Pro"/>
              </a:rPr>
              <a:t> </a:t>
            </a:r>
            <a:r>
              <a:rPr lang="es-ES" sz="1600" spc="-10" dirty="0">
                <a:solidFill>
                  <a:srgbClr val="262626"/>
                </a:solidFill>
                <a:cs typeface="Source Sans Pro"/>
              </a:rPr>
              <a:t>Demanda anual</a:t>
            </a:r>
          </a:p>
          <a:p>
            <a:pPr marL="11725">
              <a:buSzPct val="100000"/>
              <a:tabLst>
                <a:tab pos="121285" algn="l"/>
              </a:tabLst>
            </a:pPr>
            <a:r>
              <a:rPr lang="es-ES" sz="1600" b="1" spc="-10" dirty="0">
                <a:solidFill>
                  <a:srgbClr val="262626"/>
                </a:solidFill>
                <a:cs typeface="Source Sans Pro"/>
              </a:rPr>
              <a:t>S </a:t>
            </a:r>
            <a:r>
              <a:rPr lang="es-ES" sz="1600" spc="-10" dirty="0">
                <a:solidFill>
                  <a:srgbClr val="262626"/>
                </a:solidFill>
                <a:cs typeface="Source Sans Pro"/>
              </a:rPr>
              <a:t>=</a:t>
            </a:r>
            <a:r>
              <a:rPr lang="es-ES" sz="1600" b="1" spc="-10" dirty="0">
                <a:solidFill>
                  <a:srgbClr val="262626"/>
                </a:solidFill>
                <a:cs typeface="Source Sans Pro"/>
              </a:rPr>
              <a:t> </a:t>
            </a:r>
            <a:r>
              <a:rPr lang="es-ES" sz="1600" spc="-10" dirty="0">
                <a:solidFill>
                  <a:srgbClr val="262626"/>
                </a:solidFill>
                <a:cs typeface="Source Sans Pro"/>
              </a:rPr>
              <a:t>Costo de realizar una orden de compra</a:t>
            </a:r>
          </a:p>
          <a:p>
            <a:pPr marL="11725">
              <a:buSzPct val="100000"/>
              <a:tabLst>
                <a:tab pos="121285" algn="l"/>
              </a:tabLst>
            </a:pPr>
            <a:r>
              <a:rPr lang="es-ES" sz="1600" b="1" spc="-10" dirty="0">
                <a:solidFill>
                  <a:srgbClr val="262626"/>
                </a:solidFill>
                <a:cs typeface="Source Sans Pro"/>
              </a:rPr>
              <a:t>I </a:t>
            </a:r>
            <a:r>
              <a:rPr lang="es-ES" sz="1600" spc="-10" dirty="0">
                <a:solidFill>
                  <a:srgbClr val="262626"/>
                </a:solidFill>
                <a:cs typeface="Source Sans Pro"/>
              </a:rPr>
              <a:t>= Costo de almacenamiento anual</a:t>
            </a:r>
          </a:p>
          <a:p>
            <a:pPr marL="11725">
              <a:buSzPct val="100000"/>
              <a:tabLst>
                <a:tab pos="121285" algn="l"/>
              </a:tabLst>
            </a:pPr>
            <a:r>
              <a:rPr lang="es-ES" sz="1600" b="1" spc="-10" dirty="0">
                <a:solidFill>
                  <a:srgbClr val="262626"/>
                </a:solidFill>
                <a:cs typeface="Source Sans Pro"/>
              </a:rPr>
              <a:t>C</a:t>
            </a:r>
            <a:r>
              <a:rPr lang="es-ES" sz="1600" spc="-10" dirty="0">
                <a:solidFill>
                  <a:srgbClr val="262626"/>
                </a:solidFill>
                <a:cs typeface="Source Sans Pro"/>
              </a:rPr>
              <a:t> = Valor del producto en el almacén / costo unitario</a:t>
            </a: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r>
              <a:rPr lang="es-ES" sz="1600" b="1" spc="-10" dirty="0">
                <a:solidFill>
                  <a:srgbClr val="262626"/>
                </a:solidFill>
                <a:cs typeface="Source Sans Pro"/>
              </a:rPr>
              <a:t>Demanda Mensual Promedio </a:t>
            </a:r>
            <a:r>
              <a:rPr lang="es-ES" sz="1600" spc="-10" dirty="0">
                <a:solidFill>
                  <a:srgbClr val="262626"/>
                </a:solidFill>
                <a:cs typeface="Source Sans Pro"/>
              </a:rPr>
              <a:t>= 3.750 cajas</a:t>
            </a:r>
          </a:p>
          <a:p>
            <a:pPr marL="11725">
              <a:buSzPct val="100000"/>
              <a:tabLst>
                <a:tab pos="121285" algn="l"/>
              </a:tabLst>
            </a:pPr>
            <a:r>
              <a:rPr lang="es-ES" sz="1600" b="1" spc="-10" dirty="0">
                <a:solidFill>
                  <a:srgbClr val="262626"/>
                </a:solidFill>
                <a:cs typeface="Source Sans Pro"/>
              </a:rPr>
              <a:t>Costo de realizar un pedido o una orden de compra </a:t>
            </a:r>
            <a:r>
              <a:rPr lang="es-ES" sz="1600" spc="-10" dirty="0">
                <a:solidFill>
                  <a:srgbClr val="262626"/>
                </a:solidFill>
                <a:cs typeface="Source Sans Pro"/>
              </a:rPr>
              <a:t>= S/ 100</a:t>
            </a:r>
          </a:p>
          <a:p>
            <a:pPr marL="11725">
              <a:buSzPct val="100000"/>
              <a:tabLst>
                <a:tab pos="121285" algn="l"/>
              </a:tabLst>
            </a:pPr>
            <a:r>
              <a:rPr lang="es-ES" sz="1600" b="1" spc="-10" dirty="0">
                <a:solidFill>
                  <a:srgbClr val="262626"/>
                </a:solidFill>
                <a:cs typeface="Source Sans Pro"/>
              </a:rPr>
              <a:t>Costo de almacenamiento anual </a:t>
            </a:r>
            <a:r>
              <a:rPr lang="es-ES" sz="1600" spc="-10" dirty="0">
                <a:solidFill>
                  <a:srgbClr val="262626"/>
                </a:solidFill>
                <a:cs typeface="Source Sans Pro"/>
              </a:rPr>
              <a:t>= 20 %</a:t>
            </a:r>
          </a:p>
          <a:p>
            <a:pPr marL="11725">
              <a:buSzPct val="100000"/>
              <a:tabLst>
                <a:tab pos="121285" algn="l"/>
              </a:tabLst>
            </a:pPr>
            <a:r>
              <a:rPr lang="es-ES" sz="1600" b="1" spc="-10" dirty="0">
                <a:solidFill>
                  <a:srgbClr val="262626"/>
                </a:solidFill>
                <a:cs typeface="Source Sans Pro"/>
              </a:rPr>
              <a:t>Costo del producto </a:t>
            </a:r>
            <a:r>
              <a:rPr lang="es-ES" sz="1600" spc="-10" dirty="0">
                <a:solidFill>
                  <a:srgbClr val="262626"/>
                </a:solidFill>
                <a:cs typeface="Source Sans Pro"/>
              </a:rPr>
              <a:t>= S/ 45 x caja</a:t>
            </a:r>
          </a:p>
          <a:p>
            <a:pPr marL="11725">
              <a:buSzPct val="100000"/>
              <a:tabLst>
                <a:tab pos="121285" algn="l"/>
              </a:tabLst>
            </a:pPr>
            <a:r>
              <a:rPr lang="es-ES" sz="1600" spc="-10" dirty="0">
                <a:solidFill>
                  <a:srgbClr val="262626"/>
                </a:solidFill>
                <a:cs typeface="Source Sans Pro"/>
              </a:rPr>
              <a:t>Calcular el tamaño de lote óptimo:</a:t>
            </a:r>
          </a:p>
        </p:txBody>
      </p:sp>
      <mc:AlternateContent xmlns:mc="http://schemas.openxmlformats.org/markup-compatibility/2006" xmlns:a14="http://schemas.microsoft.com/office/drawing/2010/main">
        <mc:Choice Requires="a14">
          <p:sp>
            <p:nvSpPr>
              <p:cNvPr id="46" name="CuadroTexto 14">
                <a:extLst>
                  <a:ext uri="{FF2B5EF4-FFF2-40B4-BE49-F238E27FC236}">
                    <a16:creationId xmlns:a16="http://schemas.microsoft.com/office/drawing/2014/main" id="{6B42CBE3-958B-D9E7-99CE-56B4502CDE8E}"/>
                  </a:ext>
                </a:extLst>
              </p:cNvPr>
              <p:cNvSpPr txBox="1"/>
              <p:nvPr/>
            </p:nvSpPr>
            <p:spPr>
              <a:xfrm>
                <a:off x="5854765" y="1333954"/>
                <a:ext cx="1916615" cy="1273041"/>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s-PE" sz="2800" i="1">
                          <a:latin typeface="Cambria Math" panose="02040503050406030204" pitchFamily="18" charset="0"/>
                        </a:rPr>
                        <m:t>𝑄</m:t>
                      </m:r>
                      <m:r>
                        <a:rPr lang="es-PE" sz="2800" i="0">
                          <a:latin typeface="Cambria Math" panose="02040503050406030204" pitchFamily="18" charset="0"/>
                        </a:rPr>
                        <m:t>=</m:t>
                      </m:r>
                      <m:rad>
                        <m:radPr>
                          <m:degHide m:val="on"/>
                          <m:ctrlPr>
                            <a:rPr lang="es-PE" sz="2800" i="1">
                              <a:latin typeface="Cambria Math" panose="02040503050406030204" pitchFamily="18" charset="0"/>
                            </a:rPr>
                          </m:ctrlPr>
                        </m:radPr>
                        <m:deg/>
                        <m:e>
                          <m:f>
                            <m:fPr>
                              <m:ctrlPr>
                                <a:rPr lang="es-PE" sz="2800" i="1">
                                  <a:latin typeface="Cambria Math" panose="02040503050406030204" pitchFamily="18" charset="0"/>
                                </a:rPr>
                              </m:ctrlPr>
                            </m:fPr>
                            <m:num>
                              <m:r>
                                <a:rPr lang="es-PE" sz="2800" i="0">
                                  <a:latin typeface="Cambria Math" panose="02040503050406030204" pitchFamily="18" charset="0"/>
                                </a:rPr>
                                <m:t>2</m:t>
                              </m:r>
                              <m:r>
                                <a:rPr lang="es-PE" sz="2800" i="1">
                                  <a:latin typeface="Cambria Math" panose="02040503050406030204" pitchFamily="18" charset="0"/>
                                </a:rPr>
                                <m:t>𝐷𝑆</m:t>
                              </m:r>
                            </m:num>
                            <m:den>
                              <m:r>
                                <a:rPr lang="es-PE" sz="2800" i="1">
                                  <a:latin typeface="Cambria Math" panose="02040503050406030204" pitchFamily="18" charset="0"/>
                                </a:rPr>
                                <m:t>𝐼𝐶</m:t>
                              </m:r>
                            </m:den>
                          </m:f>
                        </m:e>
                      </m:rad>
                    </m:oMath>
                  </m:oMathPara>
                </a14:m>
                <a:endParaRPr lang="es-PE" sz="4000" dirty="0"/>
              </a:p>
            </p:txBody>
          </p:sp>
        </mc:Choice>
        <mc:Fallback xmlns="">
          <p:sp>
            <p:nvSpPr>
              <p:cNvPr id="46" name="CuadroTexto 14">
                <a:extLst>
                  <a:ext uri="{FF2B5EF4-FFF2-40B4-BE49-F238E27FC236}">
                    <a16:creationId xmlns:a16="http://schemas.microsoft.com/office/drawing/2014/main" id="{6B42CBE3-958B-D9E7-99CE-56B4502CDE8E}"/>
                  </a:ext>
                </a:extLst>
              </p:cNvPr>
              <p:cNvSpPr txBox="1">
                <a:spLocks noRot="1" noChangeAspect="1" noMove="1" noResize="1" noEditPoints="1" noAdjustHandles="1" noChangeArrowheads="1" noChangeShapeType="1" noTextEdit="1"/>
              </p:cNvSpPr>
              <p:nvPr/>
            </p:nvSpPr>
            <p:spPr>
              <a:xfrm>
                <a:off x="5854765" y="1333954"/>
                <a:ext cx="1916615" cy="1273041"/>
              </a:xfrm>
              <a:prstGeom prst="rect">
                <a:avLst/>
              </a:prstGeom>
              <a:blipFill>
                <a:blip r:embed="rId3"/>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 name="CuadroTexto 2">
                <a:extLst>
                  <a:ext uri="{FF2B5EF4-FFF2-40B4-BE49-F238E27FC236}">
                    <a16:creationId xmlns:a16="http://schemas.microsoft.com/office/drawing/2014/main" id="{E0504452-1015-F7A9-E471-92CBD4CAAA8C}"/>
                  </a:ext>
                </a:extLst>
              </p:cNvPr>
              <p:cNvSpPr txBox="1"/>
              <p:nvPr/>
            </p:nvSpPr>
            <p:spPr>
              <a:xfrm>
                <a:off x="5199811" y="3596576"/>
                <a:ext cx="3226524" cy="1091196"/>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s-PE" sz="2400" i="1" smtClean="0">
                          <a:latin typeface="Cambria Math" panose="02040503050406030204" pitchFamily="18" charset="0"/>
                        </a:rPr>
                        <m:t>𝑄</m:t>
                      </m:r>
                      <m:r>
                        <a:rPr lang="es-PE" sz="2400" i="1" smtClean="0">
                          <a:latin typeface="Cambria Math" panose="02040503050406030204" pitchFamily="18" charset="0"/>
                        </a:rPr>
                        <m:t>=</m:t>
                      </m:r>
                      <m:rad>
                        <m:radPr>
                          <m:degHide m:val="on"/>
                          <m:ctrlPr>
                            <a:rPr lang="es-PE" sz="2400" i="1">
                              <a:latin typeface="Cambria Math" panose="02040503050406030204" pitchFamily="18" charset="0"/>
                            </a:rPr>
                          </m:ctrlPr>
                        </m:radPr>
                        <m:deg/>
                        <m:e>
                          <m:f>
                            <m:fPr>
                              <m:ctrlPr>
                                <a:rPr lang="es-PE" sz="2400" i="1">
                                  <a:latin typeface="Cambria Math" panose="02040503050406030204" pitchFamily="18" charset="0"/>
                                </a:rPr>
                              </m:ctrlPr>
                            </m:fPr>
                            <m:num>
                              <m:r>
                                <a:rPr lang="es-PE" sz="2400" i="1">
                                  <a:latin typeface="Cambria Math" panose="02040503050406030204" pitchFamily="18" charset="0"/>
                                </a:rPr>
                                <m:t>2×45</m:t>
                              </m:r>
                              <m:r>
                                <a:rPr lang="es-PE" sz="2400" b="0" i="1" smtClean="0">
                                  <a:latin typeface="Cambria Math" panose="02040503050406030204" pitchFamily="18" charset="0"/>
                                </a:rPr>
                                <m:t>.0</m:t>
                              </m:r>
                              <m:r>
                                <a:rPr lang="es-PE" sz="2400" i="1">
                                  <a:latin typeface="Cambria Math" panose="02040503050406030204" pitchFamily="18" charset="0"/>
                                </a:rPr>
                                <m:t>00×100</m:t>
                              </m:r>
                            </m:num>
                            <m:den>
                              <m:r>
                                <a:rPr lang="es-PE" sz="2400" i="1">
                                  <a:latin typeface="Cambria Math" panose="02040503050406030204" pitchFamily="18" charset="0"/>
                                </a:rPr>
                                <m:t>0</m:t>
                              </m:r>
                              <m:r>
                                <a:rPr lang="es-PE" sz="2400" b="0" i="1" smtClean="0">
                                  <a:latin typeface="Cambria Math" panose="02040503050406030204" pitchFamily="18" charset="0"/>
                                </a:rPr>
                                <m:t>,</m:t>
                              </m:r>
                              <m:r>
                                <a:rPr lang="es-PE" sz="2400" i="1">
                                  <a:latin typeface="Cambria Math" panose="02040503050406030204" pitchFamily="18" charset="0"/>
                                </a:rPr>
                                <m:t>2×45</m:t>
                              </m:r>
                            </m:den>
                          </m:f>
                        </m:e>
                      </m:rad>
                    </m:oMath>
                  </m:oMathPara>
                </a14:m>
                <a:endParaRPr lang="es-PE" sz="2400" dirty="0"/>
              </a:p>
            </p:txBody>
          </p:sp>
        </mc:Choice>
        <mc:Fallback xmlns="">
          <p:sp>
            <p:nvSpPr>
              <p:cNvPr id="2" name="CuadroTexto 2">
                <a:extLst>
                  <a:ext uri="{FF2B5EF4-FFF2-40B4-BE49-F238E27FC236}">
                    <a16:creationId xmlns:a16="http://schemas.microsoft.com/office/drawing/2014/main" id="{E0504452-1015-F7A9-E471-92CBD4CAAA8C}"/>
                  </a:ext>
                </a:extLst>
              </p:cNvPr>
              <p:cNvSpPr txBox="1">
                <a:spLocks noRot="1" noChangeAspect="1" noMove="1" noResize="1" noEditPoints="1" noAdjustHandles="1" noChangeArrowheads="1" noChangeShapeType="1" noTextEdit="1"/>
              </p:cNvSpPr>
              <p:nvPr/>
            </p:nvSpPr>
            <p:spPr>
              <a:xfrm>
                <a:off x="5199811" y="3596576"/>
                <a:ext cx="3226524" cy="1091196"/>
              </a:xfrm>
              <a:prstGeom prst="rect">
                <a:avLst/>
              </a:prstGeom>
              <a:blipFill>
                <a:blip r:embed="rId4"/>
                <a:stretch>
                  <a:fillRect/>
                </a:stretch>
              </a:blipFill>
            </p:spPr>
            <p:txBody>
              <a:bodyPr/>
              <a:lstStyle/>
              <a:p>
                <a:r>
                  <a:rPr lang="es-ES_tradnl">
                    <a:noFill/>
                  </a:rPr>
                  <a:t> </a:t>
                </a:r>
              </a:p>
            </p:txBody>
          </p:sp>
        </mc:Fallback>
      </mc:AlternateContent>
      <p:sp>
        <p:nvSpPr>
          <p:cNvPr id="6" name="Rectangle 5">
            <a:extLst>
              <a:ext uri="{FF2B5EF4-FFF2-40B4-BE49-F238E27FC236}">
                <a16:creationId xmlns:a16="http://schemas.microsoft.com/office/drawing/2014/main" id="{2C23B8DC-091D-5045-893D-11B6F9A8B8D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COSTOS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983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116465" cy="4016484"/>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CÁLCULO DEL COSTO TOTAL LOGÍSTICO</a:t>
            </a:r>
            <a:endParaRPr lang="es-PE" sz="1600" b="1"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En este caso se tiene que involucrar a dos costos logísticos que son el costo de realizar pedidos o costo de la gestión de compras / producción y el costo de almacenamiento. La suma de ambos costos da el primer modelo de costo total logístico:</a:t>
            </a: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Las variables son las mismas del tamaño de lote y solo falta asignar un</a:t>
            </a:r>
            <a:r>
              <a:rPr lang="es-ES" sz="1600" i="1" spc="-10" dirty="0">
                <a:solidFill>
                  <a:srgbClr val="262626"/>
                </a:solidFill>
                <a:cs typeface="Source Sans Pro"/>
              </a:rPr>
              <a:t> stock </a:t>
            </a:r>
            <a:r>
              <a:rPr lang="es-ES" sz="1600" spc="-10" dirty="0">
                <a:solidFill>
                  <a:srgbClr val="262626"/>
                </a:solidFill>
                <a:cs typeface="Source Sans Pro"/>
              </a:rPr>
              <a:t>de seguridad. Si este fuera 200 cajas, cuál sería el costo total logístico del caso anterior. (Ver notas).</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Recalcular el CTL si el tamaño de lote fuera 2500 cajas y todos los demás datos iguales.</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Comente los resultados.</a:t>
            </a:r>
          </a:p>
        </p:txBody>
      </p:sp>
      <mc:AlternateContent xmlns:mc="http://schemas.openxmlformats.org/markup-compatibility/2006" xmlns:a14="http://schemas.microsoft.com/office/drawing/2010/main">
        <mc:Choice Requires="a14">
          <p:sp>
            <p:nvSpPr>
              <p:cNvPr id="4" name="CuadroTexto 1">
                <a:extLst>
                  <a:ext uri="{FF2B5EF4-FFF2-40B4-BE49-F238E27FC236}">
                    <a16:creationId xmlns:a16="http://schemas.microsoft.com/office/drawing/2014/main" id="{530DEBB9-BF20-0252-5CF4-E2DCEC528658}"/>
                  </a:ext>
                </a:extLst>
              </p:cNvPr>
              <p:cNvSpPr txBox="1"/>
              <p:nvPr/>
            </p:nvSpPr>
            <p:spPr>
              <a:xfrm>
                <a:off x="2387565" y="2442578"/>
                <a:ext cx="4364015" cy="829843"/>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s-PE" sz="2400" b="0" i="1">
                          <a:latin typeface="Cambria Math" panose="02040503050406030204" pitchFamily="18" charset="0"/>
                        </a:rPr>
                        <m:t>𝐶𝑇𝐿</m:t>
                      </m:r>
                      <m:r>
                        <a:rPr lang="es-PE" sz="2400" b="0" i="0">
                          <a:latin typeface="Cambria Math" panose="02040503050406030204" pitchFamily="18" charset="0"/>
                        </a:rPr>
                        <m:t>=</m:t>
                      </m:r>
                      <m:f>
                        <m:fPr>
                          <m:ctrlPr>
                            <a:rPr lang="es-PE" sz="2400" i="1">
                              <a:latin typeface="Cambria Math" panose="02040503050406030204" pitchFamily="18" charset="0"/>
                            </a:rPr>
                          </m:ctrlPr>
                        </m:fPr>
                        <m:num>
                          <m:r>
                            <a:rPr lang="es-PE" sz="2400" b="0" i="1">
                              <a:latin typeface="Cambria Math" panose="02040503050406030204" pitchFamily="18" charset="0"/>
                            </a:rPr>
                            <m:t>𝐷</m:t>
                          </m:r>
                        </m:num>
                        <m:den>
                          <m:r>
                            <a:rPr lang="es-PE" sz="2400" b="0" i="1">
                              <a:latin typeface="Cambria Math" panose="02040503050406030204" pitchFamily="18" charset="0"/>
                            </a:rPr>
                            <m:t>𝑄</m:t>
                          </m:r>
                        </m:den>
                      </m:f>
                      <m:r>
                        <a:rPr lang="es-PE" sz="2400" b="0" i="0">
                          <a:latin typeface="Cambria Math" panose="02040503050406030204" pitchFamily="18" charset="0"/>
                        </a:rPr>
                        <m:t>×</m:t>
                      </m:r>
                      <m:r>
                        <a:rPr lang="es-PE" sz="2400" b="0" i="1">
                          <a:latin typeface="Cambria Math" panose="02040503050406030204" pitchFamily="18" charset="0"/>
                        </a:rPr>
                        <m:t>𝑆</m:t>
                      </m:r>
                      <m:r>
                        <a:rPr lang="es-PE" sz="2400" b="0" i="0">
                          <a:latin typeface="Cambria Math" panose="02040503050406030204" pitchFamily="18" charset="0"/>
                        </a:rPr>
                        <m:t>+</m:t>
                      </m:r>
                      <m:d>
                        <m:dPr>
                          <m:ctrlPr>
                            <a:rPr lang="es-PE" sz="2400" i="1">
                              <a:latin typeface="Cambria Math" panose="02040503050406030204" pitchFamily="18" charset="0"/>
                            </a:rPr>
                          </m:ctrlPr>
                        </m:dPr>
                        <m:e>
                          <m:f>
                            <m:fPr>
                              <m:ctrlPr>
                                <a:rPr lang="es-PE" sz="2400" i="1">
                                  <a:latin typeface="Cambria Math" panose="02040503050406030204" pitchFamily="18" charset="0"/>
                                </a:rPr>
                              </m:ctrlPr>
                            </m:fPr>
                            <m:num>
                              <m:r>
                                <a:rPr lang="es-PE" sz="2400" b="0" i="1">
                                  <a:latin typeface="Cambria Math" panose="02040503050406030204" pitchFamily="18" charset="0"/>
                                </a:rPr>
                                <m:t>𝑄</m:t>
                              </m:r>
                            </m:num>
                            <m:den>
                              <m:r>
                                <a:rPr lang="es-PE" sz="2400" b="0" i="0">
                                  <a:latin typeface="Cambria Math" panose="02040503050406030204" pitchFamily="18" charset="0"/>
                                </a:rPr>
                                <m:t>2</m:t>
                              </m:r>
                            </m:den>
                          </m:f>
                          <m:r>
                            <a:rPr lang="es-PE" sz="2400" b="0" i="0">
                              <a:latin typeface="Cambria Math" panose="02040503050406030204" pitchFamily="18" charset="0"/>
                            </a:rPr>
                            <m:t>+</m:t>
                          </m:r>
                          <m:r>
                            <a:rPr lang="es-PE" sz="2400" b="0" i="1">
                              <a:latin typeface="Cambria Math" panose="02040503050406030204" pitchFamily="18" charset="0"/>
                            </a:rPr>
                            <m:t>𝑆𝑆</m:t>
                          </m:r>
                        </m:e>
                      </m:d>
                      <m:r>
                        <a:rPr lang="es-PE" sz="2400" b="0" i="1">
                          <a:latin typeface="Cambria Math" panose="02040503050406030204" pitchFamily="18" charset="0"/>
                        </a:rPr>
                        <m:t>𝑥𝐶</m:t>
                      </m:r>
                      <m:r>
                        <a:rPr lang="es-PE" sz="2400" b="0" i="0">
                          <a:latin typeface="Cambria Math" panose="02040503050406030204" pitchFamily="18" charset="0"/>
                        </a:rPr>
                        <m:t>×</m:t>
                      </m:r>
                      <m:r>
                        <a:rPr lang="es-PE" sz="2400" b="0" i="1">
                          <a:latin typeface="Cambria Math" panose="02040503050406030204" pitchFamily="18" charset="0"/>
                        </a:rPr>
                        <m:t>𝐼</m:t>
                      </m:r>
                    </m:oMath>
                  </m:oMathPara>
                </a14:m>
                <a:endParaRPr lang="es-PE" sz="2400" dirty="0"/>
              </a:p>
            </p:txBody>
          </p:sp>
        </mc:Choice>
        <mc:Fallback xmlns="">
          <p:sp>
            <p:nvSpPr>
              <p:cNvPr id="4" name="CuadroTexto 1">
                <a:extLst>
                  <a:ext uri="{FF2B5EF4-FFF2-40B4-BE49-F238E27FC236}">
                    <a16:creationId xmlns:a16="http://schemas.microsoft.com/office/drawing/2014/main" id="{530DEBB9-BF20-0252-5CF4-E2DCEC528658}"/>
                  </a:ext>
                </a:extLst>
              </p:cNvPr>
              <p:cNvSpPr txBox="1">
                <a:spLocks noRot="1" noChangeAspect="1" noMove="1" noResize="1" noEditPoints="1" noAdjustHandles="1" noChangeArrowheads="1" noChangeShapeType="1" noTextEdit="1"/>
              </p:cNvSpPr>
              <p:nvPr/>
            </p:nvSpPr>
            <p:spPr>
              <a:xfrm>
                <a:off x="2387565" y="2442578"/>
                <a:ext cx="4364015" cy="829843"/>
              </a:xfrm>
              <a:prstGeom prst="rect">
                <a:avLst/>
              </a:prstGeom>
              <a:blipFill>
                <a:blip r:embed="rId3"/>
                <a:stretch>
                  <a:fillRect/>
                </a:stretch>
              </a:blipFill>
            </p:spPr>
            <p:txBody>
              <a:bodyPr/>
              <a:lstStyle/>
              <a:p>
                <a:r>
                  <a:rPr lang="es-PE">
                    <a:noFill/>
                  </a:rPr>
                  <a:t> </a:t>
                </a:r>
              </a:p>
            </p:txBody>
          </p:sp>
        </mc:Fallback>
      </mc:AlternateContent>
      <p:sp>
        <p:nvSpPr>
          <p:cNvPr id="6" name="Rectangle 5">
            <a:extLst>
              <a:ext uri="{FF2B5EF4-FFF2-40B4-BE49-F238E27FC236}">
                <a16:creationId xmlns:a16="http://schemas.microsoft.com/office/drawing/2014/main" id="{1A7F44D8-6D21-4049-9502-F77AA71F1E1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COSTOS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364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21106"/>
            <a:ext cx="8116465" cy="4016484"/>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CÁLCULO DEL COSTO TOTAL LOGÍSTICO EN UNA RED LOGÍSTICA</a:t>
            </a:r>
            <a:endParaRPr lang="es-PE" sz="1600" b="1" spc="-10" dirty="0">
              <a:solidFill>
                <a:srgbClr val="262626"/>
              </a:solidFill>
              <a:cs typeface="Source Sans Pro"/>
            </a:endParaRPr>
          </a:p>
          <a:p>
            <a:pPr marL="11725">
              <a:buSzPct val="100000"/>
              <a:tabLst>
                <a:tab pos="121285" algn="l"/>
              </a:tabLst>
            </a:pPr>
            <a:r>
              <a:rPr lang="es-ES" sz="1500" spc="-10" dirty="0">
                <a:solidFill>
                  <a:srgbClr val="262626"/>
                </a:solidFill>
                <a:cs typeface="Source Sans Pro"/>
              </a:rPr>
              <a:t>Si se tiene que calcular el costo total logístico en una red logística se tendría que repetir este mismo cálculo tantas veces como eslabones tenga esa red.</a:t>
            </a: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r>
              <a:rPr lang="es-ES" sz="1500" spc="-10" dirty="0">
                <a:solidFill>
                  <a:srgbClr val="262626"/>
                </a:solidFill>
                <a:cs typeface="Source Sans Pro"/>
              </a:rPr>
              <a:t>Una variable muy importante para considerar es el nivel de servicio. Este valor depende de la manera cómo se desea atender al cliente o al siguiente eslabón en la cadena de suministros, lo que modifica el costo total logístico.</a:t>
            </a:r>
          </a:p>
        </p:txBody>
      </p:sp>
      <p:sp>
        <p:nvSpPr>
          <p:cNvPr id="13" name="Flecha: a la derecha 12">
            <a:extLst>
              <a:ext uri="{FF2B5EF4-FFF2-40B4-BE49-F238E27FC236}">
                <a16:creationId xmlns:a16="http://schemas.microsoft.com/office/drawing/2014/main" id="{B415E8F6-0749-6EA0-7AAD-8947869B7DF6}"/>
              </a:ext>
            </a:extLst>
          </p:cNvPr>
          <p:cNvSpPr/>
          <p:nvPr/>
        </p:nvSpPr>
        <p:spPr>
          <a:xfrm>
            <a:off x="503238" y="3433403"/>
            <a:ext cx="7272018" cy="578182"/>
          </a:xfrm>
          <a:prstGeom prst="rightArrow">
            <a:avLst>
              <a:gd name="adj1" fmla="val 50000"/>
              <a:gd name="adj2" fmla="val 61002"/>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t>Flujo de  Materiales</a:t>
            </a:r>
          </a:p>
        </p:txBody>
      </p:sp>
      <p:sp>
        <p:nvSpPr>
          <p:cNvPr id="36" name="Rectangle 5">
            <a:extLst>
              <a:ext uri="{FF2B5EF4-FFF2-40B4-BE49-F238E27FC236}">
                <a16:creationId xmlns:a16="http://schemas.microsoft.com/office/drawing/2014/main" id="{AD841D9D-71B1-F64F-95B1-74D99CF15C9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COSTOS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38" name="Grupo 37">
            <a:extLst>
              <a:ext uri="{FF2B5EF4-FFF2-40B4-BE49-F238E27FC236}">
                <a16:creationId xmlns:a16="http://schemas.microsoft.com/office/drawing/2014/main" id="{38264A41-0ED6-0143-86CD-E191E912C611}"/>
              </a:ext>
            </a:extLst>
          </p:cNvPr>
          <p:cNvGrpSpPr/>
          <p:nvPr/>
        </p:nvGrpSpPr>
        <p:grpSpPr>
          <a:xfrm>
            <a:off x="779226" y="1972625"/>
            <a:ext cx="7397719" cy="1355957"/>
            <a:chOff x="1361243" y="2546657"/>
            <a:chExt cx="6387352" cy="1170763"/>
          </a:xfrm>
        </p:grpSpPr>
        <p:sp>
          <p:nvSpPr>
            <p:cNvPr id="48" name="Rectángulo redondeado 47">
              <a:extLst>
                <a:ext uri="{FF2B5EF4-FFF2-40B4-BE49-F238E27FC236}">
                  <a16:creationId xmlns:a16="http://schemas.microsoft.com/office/drawing/2014/main" id="{AED6C937-CE60-534F-A68A-1A8DC48EE836}"/>
                </a:ext>
              </a:extLst>
            </p:cNvPr>
            <p:cNvSpPr/>
            <p:nvPr/>
          </p:nvSpPr>
          <p:spPr>
            <a:xfrm>
              <a:off x="3247887" y="2593011"/>
              <a:ext cx="675484" cy="281418"/>
            </a:xfrm>
            <a:prstGeom prst="roundRect">
              <a:avLst>
                <a:gd name="adj" fmla="val 17954"/>
              </a:avLst>
            </a:prstGeom>
            <a:solidFill>
              <a:srgbClr val="E3D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Plant</a:t>
              </a:r>
              <a:endParaRPr lang="es-ES" sz="1200" b="1" dirty="0">
                <a:solidFill>
                  <a:schemeClr val="tx1"/>
                </a:solidFill>
                <a:latin typeface="Calibri"/>
                <a:cs typeface="Calibri"/>
              </a:endParaRPr>
            </a:p>
          </p:txBody>
        </p:sp>
        <p:cxnSp>
          <p:nvCxnSpPr>
            <p:cNvPr id="49" name="Conector recto de flecha 48">
              <a:extLst>
                <a:ext uri="{FF2B5EF4-FFF2-40B4-BE49-F238E27FC236}">
                  <a16:creationId xmlns:a16="http://schemas.microsoft.com/office/drawing/2014/main" id="{D80D4C39-7CAA-AB4D-8516-831A83022303}"/>
                </a:ext>
              </a:extLst>
            </p:cNvPr>
            <p:cNvCxnSpPr>
              <a:cxnSpLocks/>
            </p:cNvCxnSpPr>
            <p:nvPr/>
          </p:nvCxnSpPr>
          <p:spPr>
            <a:xfrm>
              <a:off x="2446051" y="3546023"/>
              <a:ext cx="801836"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50" name="Rectángulo redondeado 49">
              <a:extLst>
                <a:ext uri="{FF2B5EF4-FFF2-40B4-BE49-F238E27FC236}">
                  <a16:creationId xmlns:a16="http://schemas.microsoft.com/office/drawing/2014/main" id="{677CE8D4-6EDA-D140-85DB-714212BD8D4E}"/>
                </a:ext>
              </a:extLst>
            </p:cNvPr>
            <p:cNvSpPr/>
            <p:nvPr/>
          </p:nvSpPr>
          <p:spPr>
            <a:xfrm>
              <a:off x="3247887" y="3354744"/>
              <a:ext cx="675484" cy="281418"/>
            </a:xfrm>
            <a:prstGeom prst="roundRect">
              <a:avLst>
                <a:gd name="adj" fmla="val 17954"/>
              </a:avLst>
            </a:prstGeom>
            <a:solidFill>
              <a:srgbClr val="E3D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Plant</a:t>
              </a:r>
              <a:endParaRPr lang="es-ES" sz="1200" b="1" dirty="0">
                <a:solidFill>
                  <a:schemeClr val="tx1"/>
                </a:solidFill>
                <a:latin typeface="Calibri"/>
                <a:cs typeface="Calibri"/>
              </a:endParaRPr>
            </a:p>
          </p:txBody>
        </p:sp>
        <p:sp>
          <p:nvSpPr>
            <p:cNvPr id="51" name="Rectángulo redondeado 50">
              <a:extLst>
                <a:ext uri="{FF2B5EF4-FFF2-40B4-BE49-F238E27FC236}">
                  <a16:creationId xmlns:a16="http://schemas.microsoft.com/office/drawing/2014/main" id="{6BFDCE1E-520A-8245-9B96-FE84AD26900A}"/>
                </a:ext>
              </a:extLst>
            </p:cNvPr>
            <p:cNvSpPr/>
            <p:nvPr/>
          </p:nvSpPr>
          <p:spPr>
            <a:xfrm>
              <a:off x="3959942" y="2593011"/>
              <a:ext cx="675484" cy="281418"/>
            </a:xfrm>
            <a:prstGeom prst="roundRect">
              <a:avLst>
                <a:gd name="adj" fmla="val 17954"/>
              </a:avLst>
            </a:prstGeom>
            <a:solidFill>
              <a:srgbClr val="FFD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Whse</a:t>
              </a:r>
              <a:endParaRPr lang="es-ES" sz="1200" b="1" dirty="0">
                <a:solidFill>
                  <a:schemeClr val="tx1"/>
                </a:solidFill>
                <a:latin typeface="Calibri"/>
                <a:cs typeface="Calibri"/>
              </a:endParaRPr>
            </a:p>
          </p:txBody>
        </p:sp>
        <p:sp>
          <p:nvSpPr>
            <p:cNvPr id="56" name="Rectángulo redondeado 55">
              <a:extLst>
                <a:ext uri="{FF2B5EF4-FFF2-40B4-BE49-F238E27FC236}">
                  <a16:creationId xmlns:a16="http://schemas.microsoft.com/office/drawing/2014/main" id="{6C98C397-8E7F-864B-9033-9F8FEF78C5A1}"/>
                </a:ext>
              </a:extLst>
            </p:cNvPr>
            <p:cNvSpPr/>
            <p:nvPr/>
          </p:nvSpPr>
          <p:spPr>
            <a:xfrm>
              <a:off x="6874398" y="2588055"/>
              <a:ext cx="874197" cy="281418"/>
            </a:xfrm>
            <a:prstGeom prst="roundRect">
              <a:avLst>
                <a:gd name="adj" fmla="val 17954"/>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Customer</a:t>
              </a:r>
              <a:endParaRPr lang="es-ES" sz="1200" b="1" dirty="0">
                <a:solidFill>
                  <a:schemeClr val="tx1"/>
                </a:solidFill>
                <a:latin typeface="Calibri"/>
                <a:cs typeface="Calibri"/>
              </a:endParaRPr>
            </a:p>
          </p:txBody>
        </p:sp>
        <p:sp>
          <p:nvSpPr>
            <p:cNvPr id="57" name="Rectángulo redondeado 56">
              <a:extLst>
                <a:ext uri="{FF2B5EF4-FFF2-40B4-BE49-F238E27FC236}">
                  <a16:creationId xmlns:a16="http://schemas.microsoft.com/office/drawing/2014/main" id="{9FC22F56-AF0F-FA43-9A3E-DC8A3ECC4CBF}"/>
                </a:ext>
              </a:extLst>
            </p:cNvPr>
            <p:cNvSpPr/>
            <p:nvPr/>
          </p:nvSpPr>
          <p:spPr>
            <a:xfrm>
              <a:off x="6874398" y="2993761"/>
              <a:ext cx="874197" cy="281418"/>
            </a:xfrm>
            <a:prstGeom prst="roundRect">
              <a:avLst>
                <a:gd name="adj" fmla="val 17954"/>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Customer</a:t>
              </a:r>
              <a:endParaRPr lang="es-ES" sz="1200" b="1" dirty="0">
                <a:solidFill>
                  <a:schemeClr val="tx1"/>
                </a:solidFill>
                <a:latin typeface="Calibri"/>
                <a:cs typeface="Calibri"/>
              </a:endParaRPr>
            </a:p>
          </p:txBody>
        </p:sp>
        <p:sp>
          <p:nvSpPr>
            <p:cNvPr id="58" name="Rectángulo redondeado 57">
              <a:extLst>
                <a:ext uri="{FF2B5EF4-FFF2-40B4-BE49-F238E27FC236}">
                  <a16:creationId xmlns:a16="http://schemas.microsoft.com/office/drawing/2014/main" id="{9FF3C24F-68D1-5640-AD09-4F454D3D823A}"/>
                </a:ext>
              </a:extLst>
            </p:cNvPr>
            <p:cNvSpPr/>
            <p:nvPr/>
          </p:nvSpPr>
          <p:spPr>
            <a:xfrm>
              <a:off x="6874398" y="3374627"/>
              <a:ext cx="874197" cy="281418"/>
            </a:xfrm>
            <a:prstGeom prst="roundRect">
              <a:avLst>
                <a:gd name="adj" fmla="val 17954"/>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Customer</a:t>
              </a:r>
              <a:endParaRPr lang="es-ES" sz="1200" b="1" dirty="0">
                <a:solidFill>
                  <a:schemeClr val="tx1"/>
                </a:solidFill>
                <a:latin typeface="Calibri"/>
                <a:cs typeface="Calibri"/>
              </a:endParaRPr>
            </a:p>
          </p:txBody>
        </p:sp>
        <p:cxnSp>
          <p:nvCxnSpPr>
            <p:cNvPr id="59" name="Conector recto de flecha 58">
              <a:extLst>
                <a:ext uri="{FF2B5EF4-FFF2-40B4-BE49-F238E27FC236}">
                  <a16:creationId xmlns:a16="http://schemas.microsoft.com/office/drawing/2014/main" id="{798EE913-F916-CB46-8FC0-B87FDB75DE96}"/>
                </a:ext>
              </a:extLst>
            </p:cNvPr>
            <p:cNvCxnSpPr>
              <a:cxnSpLocks/>
            </p:cNvCxnSpPr>
            <p:nvPr/>
          </p:nvCxnSpPr>
          <p:spPr>
            <a:xfrm>
              <a:off x="2446051" y="2734612"/>
              <a:ext cx="801836"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C02B0926-06A5-B345-BD23-6219AD7A7ADF}"/>
                </a:ext>
              </a:extLst>
            </p:cNvPr>
            <p:cNvCxnSpPr>
              <a:cxnSpLocks/>
            </p:cNvCxnSpPr>
            <p:nvPr/>
          </p:nvCxnSpPr>
          <p:spPr>
            <a:xfrm flipV="1">
              <a:off x="2452550" y="2803937"/>
              <a:ext cx="795297" cy="742086"/>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1BD632CB-128F-494C-8C8B-206AF5E3FF4A}"/>
                </a:ext>
              </a:extLst>
            </p:cNvPr>
            <p:cNvCxnSpPr>
              <a:cxnSpLocks/>
              <a:endCxn id="50" idx="1"/>
            </p:cNvCxnSpPr>
            <p:nvPr/>
          </p:nvCxnSpPr>
          <p:spPr>
            <a:xfrm>
              <a:off x="2452550" y="2736308"/>
              <a:ext cx="795337" cy="759145"/>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25E71327-CAB3-1043-8E09-1B11619D3DEB}"/>
                </a:ext>
              </a:extLst>
            </p:cNvPr>
            <p:cNvCxnSpPr>
              <a:cxnSpLocks/>
            </p:cNvCxnSpPr>
            <p:nvPr/>
          </p:nvCxnSpPr>
          <p:spPr>
            <a:xfrm flipV="1">
              <a:off x="4633006" y="3248040"/>
              <a:ext cx="369938" cy="188481"/>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A5847C58-CDF2-F749-9288-4E30E7111B20}"/>
                </a:ext>
              </a:extLst>
            </p:cNvPr>
            <p:cNvCxnSpPr>
              <a:cxnSpLocks/>
            </p:cNvCxnSpPr>
            <p:nvPr/>
          </p:nvCxnSpPr>
          <p:spPr>
            <a:xfrm>
              <a:off x="4632588" y="2840292"/>
              <a:ext cx="378877" cy="140841"/>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D07870AE-5ED3-3F49-81E6-B675ADE1A34B}"/>
                </a:ext>
              </a:extLst>
            </p:cNvPr>
            <p:cNvCxnSpPr>
              <a:cxnSpLocks/>
            </p:cNvCxnSpPr>
            <p:nvPr/>
          </p:nvCxnSpPr>
          <p:spPr>
            <a:xfrm flipV="1">
              <a:off x="5460297" y="2827625"/>
              <a:ext cx="327473" cy="190956"/>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895C6546-839B-0940-A93F-DEEED75F1D24}"/>
                </a:ext>
              </a:extLst>
            </p:cNvPr>
            <p:cNvCxnSpPr>
              <a:cxnSpLocks/>
            </p:cNvCxnSpPr>
            <p:nvPr/>
          </p:nvCxnSpPr>
          <p:spPr>
            <a:xfrm>
              <a:off x="5445204" y="3249891"/>
              <a:ext cx="342566" cy="124213"/>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6BD7D3CA-1FB3-4946-84C8-205F77303DBD}"/>
                </a:ext>
              </a:extLst>
            </p:cNvPr>
            <p:cNvCxnSpPr>
              <a:cxnSpLocks/>
            </p:cNvCxnSpPr>
            <p:nvPr/>
          </p:nvCxnSpPr>
          <p:spPr>
            <a:xfrm>
              <a:off x="6264895" y="2827626"/>
              <a:ext cx="609504" cy="305471"/>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44BB13C3-AE13-3248-AB75-CE089267A68D}"/>
                </a:ext>
              </a:extLst>
            </p:cNvPr>
            <p:cNvCxnSpPr>
              <a:cxnSpLocks/>
              <a:endCxn id="57" idx="1"/>
            </p:cNvCxnSpPr>
            <p:nvPr/>
          </p:nvCxnSpPr>
          <p:spPr>
            <a:xfrm flipV="1">
              <a:off x="6289993" y="3134470"/>
              <a:ext cx="584405" cy="32561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65665824-9D47-E34D-8734-0B5D86ACBF4F}"/>
                </a:ext>
              </a:extLst>
            </p:cNvPr>
            <p:cNvCxnSpPr>
              <a:cxnSpLocks/>
            </p:cNvCxnSpPr>
            <p:nvPr/>
          </p:nvCxnSpPr>
          <p:spPr>
            <a:xfrm>
              <a:off x="4631895" y="3546023"/>
              <a:ext cx="1182703"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027EB343-A6C2-3B49-9BB7-09F1DFE13295}"/>
                </a:ext>
              </a:extLst>
            </p:cNvPr>
            <p:cNvCxnSpPr>
              <a:cxnSpLocks/>
            </p:cNvCxnSpPr>
            <p:nvPr/>
          </p:nvCxnSpPr>
          <p:spPr>
            <a:xfrm>
              <a:off x="6296115" y="3546023"/>
              <a:ext cx="578283"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C0CD1DF4-CCE1-3E4C-BB9A-4967368338BE}"/>
                </a:ext>
              </a:extLst>
            </p:cNvPr>
            <p:cNvCxnSpPr>
              <a:cxnSpLocks/>
              <a:stCxn id="54" idx="3"/>
            </p:cNvCxnSpPr>
            <p:nvPr/>
          </p:nvCxnSpPr>
          <p:spPr>
            <a:xfrm>
              <a:off x="6274807" y="2718053"/>
              <a:ext cx="599590"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80860C50-E5AD-D348-B07C-82A46CFFAF7E}"/>
                </a:ext>
              </a:extLst>
            </p:cNvPr>
            <p:cNvCxnSpPr>
              <a:cxnSpLocks/>
            </p:cNvCxnSpPr>
            <p:nvPr/>
          </p:nvCxnSpPr>
          <p:spPr>
            <a:xfrm>
              <a:off x="4631895" y="2726332"/>
              <a:ext cx="1182703"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72" name="Rectángulo redondeado 71">
              <a:extLst>
                <a:ext uri="{FF2B5EF4-FFF2-40B4-BE49-F238E27FC236}">
                  <a16:creationId xmlns:a16="http://schemas.microsoft.com/office/drawing/2014/main" id="{3A388FFC-D6C4-F14B-978F-7540B854CBB7}"/>
                </a:ext>
              </a:extLst>
            </p:cNvPr>
            <p:cNvSpPr/>
            <p:nvPr/>
          </p:nvSpPr>
          <p:spPr>
            <a:xfrm>
              <a:off x="1361243" y="2580856"/>
              <a:ext cx="1084808" cy="307511"/>
            </a:xfrm>
            <a:prstGeom prst="roundRect">
              <a:avLst>
                <a:gd name="adj" fmla="val 24513"/>
              </a:avLst>
            </a:prstGeom>
            <a:solidFill>
              <a:schemeClr val="bg1"/>
            </a:solid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200" b="1" dirty="0">
                  <a:solidFill>
                    <a:schemeClr val="tx1"/>
                  </a:solidFill>
                  <a:latin typeface="Calibri" charset="0"/>
                  <a:ea typeface="Calibri" charset="0"/>
                  <a:cs typeface="Calibri" charset="0"/>
                </a:rPr>
                <a:t>Supplier</a:t>
              </a:r>
            </a:p>
          </p:txBody>
        </p:sp>
        <p:sp>
          <p:nvSpPr>
            <p:cNvPr id="73" name="Rectángulo redondeado 72">
              <a:extLst>
                <a:ext uri="{FF2B5EF4-FFF2-40B4-BE49-F238E27FC236}">
                  <a16:creationId xmlns:a16="http://schemas.microsoft.com/office/drawing/2014/main" id="{D1F3111E-E7D5-DE40-8F34-FCCDD774FB90}"/>
                </a:ext>
              </a:extLst>
            </p:cNvPr>
            <p:cNvSpPr/>
            <p:nvPr/>
          </p:nvSpPr>
          <p:spPr>
            <a:xfrm>
              <a:off x="1361244" y="3384307"/>
              <a:ext cx="1084807" cy="307510"/>
            </a:xfrm>
            <a:prstGeom prst="roundRect">
              <a:avLst>
                <a:gd name="adj" fmla="val 24513"/>
              </a:avLst>
            </a:prstGeom>
            <a:solidFill>
              <a:schemeClr val="bg1"/>
            </a:solid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200" b="1" dirty="0">
                  <a:solidFill>
                    <a:schemeClr val="tx1"/>
                  </a:solidFill>
                  <a:latin typeface="Calibri" charset="0"/>
                  <a:ea typeface="Calibri" charset="0"/>
                  <a:cs typeface="Calibri" charset="0"/>
                </a:rPr>
                <a:t>Supplier</a:t>
              </a:r>
            </a:p>
          </p:txBody>
        </p:sp>
        <p:sp>
          <p:nvSpPr>
            <p:cNvPr id="53" name="Rectángulo redondeado 52">
              <a:extLst>
                <a:ext uri="{FF2B5EF4-FFF2-40B4-BE49-F238E27FC236}">
                  <a16:creationId xmlns:a16="http://schemas.microsoft.com/office/drawing/2014/main" id="{DEAA125D-0DB2-7145-83B4-8972C168C01D}"/>
                </a:ext>
              </a:extLst>
            </p:cNvPr>
            <p:cNvSpPr/>
            <p:nvPr/>
          </p:nvSpPr>
          <p:spPr>
            <a:xfrm>
              <a:off x="5011466" y="2935802"/>
              <a:ext cx="460211" cy="342792"/>
            </a:xfrm>
            <a:prstGeom prst="roundRect">
              <a:avLst>
                <a:gd name="adj" fmla="val 17954"/>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tx1"/>
                  </a:solidFill>
                  <a:latin typeface="Calibri"/>
                  <a:cs typeface="Calibri"/>
                </a:rPr>
                <a:t>DC</a:t>
              </a:r>
            </a:p>
          </p:txBody>
        </p:sp>
        <p:sp>
          <p:nvSpPr>
            <p:cNvPr id="54" name="Rectángulo redondeado 53">
              <a:extLst>
                <a:ext uri="{FF2B5EF4-FFF2-40B4-BE49-F238E27FC236}">
                  <a16:creationId xmlns:a16="http://schemas.microsoft.com/office/drawing/2014/main" id="{64875EB2-F397-AF49-B790-752FD5111ED9}"/>
                </a:ext>
              </a:extLst>
            </p:cNvPr>
            <p:cNvSpPr/>
            <p:nvPr/>
          </p:nvSpPr>
          <p:spPr>
            <a:xfrm>
              <a:off x="5814597" y="2546657"/>
              <a:ext cx="460211" cy="342792"/>
            </a:xfrm>
            <a:prstGeom prst="roundRect">
              <a:avLst>
                <a:gd name="adj" fmla="val 17954"/>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tx1"/>
                  </a:solidFill>
                  <a:latin typeface="Calibri"/>
                  <a:cs typeface="Calibri"/>
                </a:rPr>
                <a:t>DC</a:t>
              </a:r>
            </a:p>
          </p:txBody>
        </p:sp>
        <p:sp>
          <p:nvSpPr>
            <p:cNvPr id="55" name="Rectángulo redondeado 54">
              <a:extLst>
                <a:ext uri="{FF2B5EF4-FFF2-40B4-BE49-F238E27FC236}">
                  <a16:creationId xmlns:a16="http://schemas.microsoft.com/office/drawing/2014/main" id="{0CBB337B-AC33-F343-9DD4-E2992A6A96B9}"/>
                </a:ext>
              </a:extLst>
            </p:cNvPr>
            <p:cNvSpPr/>
            <p:nvPr/>
          </p:nvSpPr>
          <p:spPr>
            <a:xfrm>
              <a:off x="5839437" y="3374628"/>
              <a:ext cx="460211" cy="342792"/>
            </a:xfrm>
            <a:prstGeom prst="roundRect">
              <a:avLst>
                <a:gd name="adj" fmla="val 17954"/>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tx1"/>
                  </a:solidFill>
                  <a:latin typeface="Calibri"/>
                  <a:cs typeface="Calibri"/>
                </a:rPr>
                <a:t>DC</a:t>
              </a:r>
            </a:p>
          </p:txBody>
        </p:sp>
        <p:sp>
          <p:nvSpPr>
            <p:cNvPr id="52" name="Rectángulo redondeado 51">
              <a:extLst>
                <a:ext uri="{FF2B5EF4-FFF2-40B4-BE49-F238E27FC236}">
                  <a16:creationId xmlns:a16="http://schemas.microsoft.com/office/drawing/2014/main" id="{884A74AC-C7D3-9244-89C7-22DFEE82B8FD}"/>
                </a:ext>
              </a:extLst>
            </p:cNvPr>
            <p:cNvSpPr/>
            <p:nvPr/>
          </p:nvSpPr>
          <p:spPr>
            <a:xfrm>
              <a:off x="3959942" y="3354744"/>
              <a:ext cx="675484" cy="281418"/>
            </a:xfrm>
            <a:prstGeom prst="roundRect">
              <a:avLst>
                <a:gd name="adj" fmla="val 17954"/>
              </a:avLst>
            </a:prstGeom>
            <a:solidFill>
              <a:srgbClr val="FFD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err="1">
                  <a:solidFill>
                    <a:schemeClr val="tx1"/>
                  </a:solidFill>
                  <a:latin typeface="Calibri"/>
                  <a:cs typeface="Calibri"/>
                </a:rPr>
                <a:t>Whse</a:t>
              </a:r>
              <a:endParaRPr lang="es-ES" sz="1200" b="1" dirty="0">
                <a:solidFill>
                  <a:schemeClr val="tx1"/>
                </a:solidFill>
                <a:latin typeface="Calibri"/>
                <a:cs typeface="Calibri"/>
              </a:endParaRPr>
            </a:p>
          </p:txBody>
        </p:sp>
      </p:grpSp>
      <p:grpSp>
        <p:nvGrpSpPr>
          <p:cNvPr id="74" name="Grupo 73">
            <a:extLst>
              <a:ext uri="{FF2B5EF4-FFF2-40B4-BE49-F238E27FC236}">
                <a16:creationId xmlns:a16="http://schemas.microsoft.com/office/drawing/2014/main" id="{D1F0CA6A-FFE8-6245-AF62-68DC45B15795}"/>
              </a:ext>
            </a:extLst>
          </p:cNvPr>
          <p:cNvGrpSpPr/>
          <p:nvPr/>
        </p:nvGrpSpPr>
        <p:grpSpPr>
          <a:xfrm>
            <a:off x="1164595" y="2441184"/>
            <a:ext cx="446889" cy="413639"/>
            <a:chOff x="3804184" y="4781862"/>
            <a:chExt cx="446889" cy="413639"/>
          </a:xfrm>
        </p:grpSpPr>
        <p:sp>
          <p:nvSpPr>
            <p:cNvPr id="75" name="Rectángulo 74">
              <a:extLst>
                <a:ext uri="{FF2B5EF4-FFF2-40B4-BE49-F238E27FC236}">
                  <a16:creationId xmlns:a16="http://schemas.microsoft.com/office/drawing/2014/main" id="{4F254DD3-2BF6-BB4B-925E-EC0FFDA16785}"/>
                </a:ext>
              </a:extLst>
            </p:cNvPr>
            <p:cNvSpPr/>
            <p:nvPr/>
          </p:nvSpPr>
          <p:spPr>
            <a:xfrm>
              <a:off x="3964898" y="4781862"/>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Rectángulo 75">
              <a:extLst>
                <a:ext uri="{FF2B5EF4-FFF2-40B4-BE49-F238E27FC236}">
                  <a16:creationId xmlns:a16="http://schemas.microsoft.com/office/drawing/2014/main" id="{6E53FA56-09F6-AF4D-AA6E-4B21F95A65EC}"/>
                </a:ext>
              </a:extLst>
            </p:cNvPr>
            <p:cNvSpPr/>
            <p:nvPr/>
          </p:nvSpPr>
          <p:spPr>
            <a:xfrm>
              <a:off x="3881770"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Rectángulo 76">
              <a:extLst>
                <a:ext uri="{FF2B5EF4-FFF2-40B4-BE49-F238E27FC236}">
                  <a16:creationId xmlns:a16="http://schemas.microsoft.com/office/drawing/2014/main" id="{D3DD53B7-BFDB-CE46-A867-D2C0A5D08800}"/>
                </a:ext>
              </a:extLst>
            </p:cNvPr>
            <p:cNvSpPr/>
            <p:nvPr/>
          </p:nvSpPr>
          <p:spPr>
            <a:xfrm>
              <a:off x="4048024"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Rectángulo 77">
              <a:extLst>
                <a:ext uri="{FF2B5EF4-FFF2-40B4-BE49-F238E27FC236}">
                  <a16:creationId xmlns:a16="http://schemas.microsoft.com/office/drawing/2014/main" id="{84EE2749-F161-8044-8272-9A3210CA8574}"/>
                </a:ext>
              </a:extLst>
            </p:cNvPr>
            <p:cNvSpPr/>
            <p:nvPr/>
          </p:nvSpPr>
          <p:spPr>
            <a:xfrm>
              <a:off x="3804184"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Rectángulo 78">
              <a:extLst>
                <a:ext uri="{FF2B5EF4-FFF2-40B4-BE49-F238E27FC236}">
                  <a16:creationId xmlns:a16="http://schemas.microsoft.com/office/drawing/2014/main" id="{717BF6A1-B6C3-694C-AB38-FA46CE6C323F}"/>
                </a:ext>
              </a:extLst>
            </p:cNvPr>
            <p:cNvSpPr/>
            <p:nvPr/>
          </p:nvSpPr>
          <p:spPr>
            <a:xfrm>
              <a:off x="3970438"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Rectángulo 79">
              <a:extLst>
                <a:ext uri="{FF2B5EF4-FFF2-40B4-BE49-F238E27FC236}">
                  <a16:creationId xmlns:a16="http://schemas.microsoft.com/office/drawing/2014/main" id="{D57CCB4E-45FD-9D4D-B3D1-AE14F1A513E9}"/>
                </a:ext>
              </a:extLst>
            </p:cNvPr>
            <p:cNvSpPr/>
            <p:nvPr/>
          </p:nvSpPr>
          <p:spPr>
            <a:xfrm>
              <a:off x="4131151"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81" name="Grupo 80">
            <a:extLst>
              <a:ext uri="{FF2B5EF4-FFF2-40B4-BE49-F238E27FC236}">
                <a16:creationId xmlns:a16="http://schemas.microsoft.com/office/drawing/2014/main" id="{7BE38756-E3F3-804E-980B-2C4612C3D08A}"/>
              </a:ext>
            </a:extLst>
          </p:cNvPr>
          <p:cNvGrpSpPr/>
          <p:nvPr/>
        </p:nvGrpSpPr>
        <p:grpSpPr>
          <a:xfrm>
            <a:off x="3534084" y="2441184"/>
            <a:ext cx="446889" cy="413639"/>
            <a:chOff x="3804184" y="4781862"/>
            <a:chExt cx="446889" cy="413639"/>
          </a:xfrm>
        </p:grpSpPr>
        <p:sp>
          <p:nvSpPr>
            <p:cNvPr id="82" name="Rectángulo 81">
              <a:extLst>
                <a:ext uri="{FF2B5EF4-FFF2-40B4-BE49-F238E27FC236}">
                  <a16:creationId xmlns:a16="http://schemas.microsoft.com/office/drawing/2014/main" id="{37B059D2-0B7E-B74C-90D9-471569CD6BB0}"/>
                </a:ext>
              </a:extLst>
            </p:cNvPr>
            <p:cNvSpPr/>
            <p:nvPr/>
          </p:nvSpPr>
          <p:spPr>
            <a:xfrm>
              <a:off x="3964898" y="4781862"/>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3" name="Rectángulo 82">
              <a:extLst>
                <a:ext uri="{FF2B5EF4-FFF2-40B4-BE49-F238E27FC236}">
                  <a16:creationId xmlns:a16="http://schemas.microsoft.com/office/drawing/2014/main" id="{468F405C-35EA-F14B-8057-2C2FBB38FE6F}"/>
                </a:ext>
              </a:extLst>
            </p:cNvPr>
            <p:cNvSpPr/>
            <p:nvPr/>
          </p:nvSpPr>
          <p:spPr>
            <a:xfrm>
              <a:off x="3881770"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4" name="Rectángulo 83">
              <a:extLst>
                <a:ext uri="{FF2B5EF4-FFF2-40B4-BE49-F238E27FC236}">
                  <a16:creationId xmlns:a16="http://schemas.microsoft.com/office/drawing/2014/main" id="{2BE92577-CCB1-5047-A51C-133839760619}"/>
                </a:ext>
              </a:extLst>
            </p:cNvPr>
            <p:cNvSpPr/>
            <p:nvPr/>
          </p:nvSpPr>
          <p:spPr>
            <a:xfrm>
              <a:off x="4048024"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5" name="Rectángulo 84">
              <a:extLst>
                <a:ext uri="{FF2B5EF4-FFF2-40B4-BE49-F238E27FC236}">
                  <a16:creationId xmlns:a16="http://schemas.microsoft.com/office/drawing/2014/main" id="{1587817B-957C-0340-97A1-78EE34E046EE}"/>
                </a:ext>
              </a:extLst>
            </p:cNvPr>
            <p:cNvSpPr/>
            <p:nvPr/>
          </p:nvSpPr>
          <p:spPr>
            <a:xfrm>
              <a:off x="3804184"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6" name="Rectángulo 85">
              <a:extLst>
                <a:ext uri="{FF2B5EF4-FFF2-40B4-BE49-F238E27FC236}">
                  <a16:creationId xmlns:a16="http://schemas.microsoft.com/office/drawing/2014/main" id="{D4D8D950-9C3C-3B4A-81B6-9658B393EBDA}"/>
                </a:ext>
              </a:extLst>
            </p:cNvPr>
            <p:cNvSpPr/>
            <p:nvPr/>
          </p:nvSpPr>
          <p:spPr>
            <a:xfrm>
              <a:off x="3970438"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7" name="Rectángulo 86">
              <a:extLst>
                <a:ext uri="{FF2B5EF4-FFF2-40B4-BE49-F238E27FC236}">
                  <a16:creationId xmlns:a16="http://schemas.microsoft.com/office/drawing/2014/main" id="{5D54762E-1073-F744-B29F-DBC26032675F}"/>
                </a:ext>
              </a:extLst>
            </p:cNvPr>
            <p:cNvSpPr/>
            <p:nvPr/>
          </p:nvSpPr>
          <p:spPr>
            <a:xfrm>
              <a:off x="4131151"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88" name="Grupo 87">
            <a:extLst>
              <a:ext uri="{FF2B5EF4-FFF2-40B4-BE49-F238E27FC236}">
                <a16:creationId xmlns:a16="http://schemas.microsoft.com/office/drawing/2014/main" id="{3D846257-A7F3-A743-B293-E787B76DCB4E}"/>
              </a:ext>
            </a:extLst>
          </p:cNvPr>
          <p:cNvGrpSpPr/>
          <p:nvPr/>
        </p:nvGrpSpPr>
        <p:grpSpPr>
          <a:xfrm>
            <a:off x="5991037" y="2441184"/>
            <a:ext cx="446889" cy="413639"/>
            <a:chOff x="3804184" y="4781862"/>
            <a:chExt cx="446889" cy="413639"/>
          </a:xfrm>
        </p:grpSpPr>
        <p:sp>
          <p:nvSpPr>
            <p:cNvPr id="89" name="Rectángulo 88">
              <a:extLst>
                <a:ext uri="{FF2B5EF4-FFF2-40B4-BE49-F238E27FC236}">
                  <a16:creationId xmlns:a16="http://schemas.microsoft.com/office/drawing/2014/main" id="{65004BD0-617F-AE4A-97D4-57310866310A}"/>
                </a:ext>
              </a:extLst>
            </p:cNvPr>
            <p:cNvSpPr/>
            <p:nvPr/>
          </p:nvSpPr>
          <p:spPr>
            <a:xfrm>
              <a:off x="3964898" y="4781862"/>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0" name="Rectángulo 89">
              <a:extLst>
                <a:ext uri="{FF2B5EF4-FFF2-40B4-BE49-F238E27FC236}">
                  <a16:creationId xmlns:a16="http://schemas.microsoft.com/office/drawing/2014/main" id="{9A5A96C5-DF9D-E74A-AAA2-85B1392C6985}"/>
                </a:ext>
              </a:extLst>
            </p:cNvPr>
            <p:cNvSpPr/>
            <p:nvPr/>
          </p:nvSpPr>
          <p:spPr>
            <a:xfrm>
              <a:off x="3881770"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1" name="Rectángulo 90">
              <a:extLst>
                <a:ext uri="{FF2B5EF4-FFF2-40B4-BE49-F238E27FC236}">
                  <a16:creationId xmlns:a16="http://schemas.microsoft.com/office/drawing/2014/main" id="{21AD0F2F-C09A-7E43-960C-2164EC379A15}"/>
                </a:ext>
              </a:extLst>
            </p:cNvPr>
            <p:cNvSpPr/>
            <p:nvPr/>
          </p:nvSpPr>
          <p:spPr>
            <a:xfrm>
              <a:off x="4048024"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Rectángulo 91">
              <a:extLst>
                <a:ext uri="{FF2B5EF4-FFF2-40B4-BE49-F238E27FC236}">
                  <a16:creationId xmlns:a16="http://schemas.microsoft.com/office/drawing/2014/main" id="{CD964C83-AEEC-0D46-B023-FD886513E977}"/>
                </a:ext>
              </a:extLst>
            </p:cNvPr>
            <p:cNvSpPr/>
            <p:nvPr/>
          </p:nvSpPr>
          <p:spPr>
            <a:xfrm>
              <a:off x="3804184"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Rectángulo 92">
              <a:extLst>
                <a:ext uri="{FF2B5EF4-FFF2-40B4-BE49-F238E27FC236}">
                  <a16:creationId xmlns:a16="http://schemas.microsoft.com/office/drawing/2014/main" id="{2700E70D-1B24-7741-84EB-DE80C504B680}"/>
                </a:ext>
              </a:extLst>
            </p:cNvPr>
            <p:cNvSpPr/>
            <p:nvPr/>
          </p:nvSpPr>
          <p:spPr>
            <a:xfrm>
              <a:off x="3970438"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Rectángulo 93">
              <a:extLst>
                <a:ext uri="{FF2B5EF4-FFF2-40B4-BE49-F238E27FC236}">
                  <a16:creationId xmlns:a16="http://schemas.microsoft.com/office/drawing/2014/main" id="{27A69960-0139-3D4D-8220-838A13557647}"/>
                </a:ext>
              </a:extLst>
            </p:cNvPr>
            <p:cNvSpPr/>
            <p:nvPr/>
          </p:nvSpPr>
          <p:spPr>
            <a:xfrm>
              <a:off x="4131151"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95" name="Grupo 94">
            <a:extLst>
              <a:ext uri="{FF2B5EF4-FFF2-40B4-BE49-F238E27FC236}">
                <a16:creationId xmlns:a16="http://schemas.microsoft.com/office/drawing/2014/main" id="{1FCD4884-133D-8346-B3C7-60E24980554F}"/>
              </a:ext>
            </a:extLst>
          </p:cNvPr>
          <p:cNvGrpSpPr/>
          <p:nvPr/>
        </p:nvGrpSpPr>
        <p:grpSpPr>
          <a:xfrm>
            <a:off x="7907302" y="3458951"/>
            <a:ext cx="446889" cy="413639"/>
            <a:chOff x="3804184" y="4781862"/>
            <a:chExt cx="446889" cy="413639"/>
          </a:xfrm>
        </p:grpSpPr>
        <p:sp>
          <p:nvSpPr>
            <p:cNvPr id="96" name="Rectángulo 95">
              <a:extLst>
                <a:ext uri="{FF2B5EF4-FFF2-40B4-BE49-F238E27FC236}">
                  <a16:creationId xmlns:a16="http://schemas.microsoft.com/office/drawing/2014/main" id="{BDFDE1A7-F6B5-E34D-8241-0E7258967570}"/>
                </a:ext>
              </a:extLst>
            </p:cNvPr>
            <p:cNvSpPr/>
            <p:nvPr/>
          </p:nvSpPr>
          <p:spPr>
            <a:xfrm>
              <a:off x="3964898" y="4781862"/>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Rectángulo 96">
              <a:extLst>
                <a:ext uri="{FF2B5EF4-FFF2-40B4-BE49-F238E27FC236}">
                  <a16:creationId xmlns:a16="http://schemas.microsoft.com/office/drawing/2014/main" id="{D7A4E333-2D43-6E47-B6FB-5EBA39557A6B}"/>
                </a:ext>
              </a:extLst>
            </p:cNvPr>
            <p:cNvSpPr/>
            <p:nvPr/>
          </p:nvSpPr>
          <p:spPr>
            <a:xfrm>
              <a:off x="3881770"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Rectángulo 97">
              <a:extLst>
                <a:ext uri="{FF2B5EF4-FFF2-40B4-BE49-F238E27FC236}">
                  <a16:creationId xmlns:a16="http://schemas.microsoft.com/office/drawing/2014/main" id="{504DF2FF-ADFC-6643-8E5E-1DF81E8F0459}"/>
                </a:ext>
              </a:extLst>
            </p:cNvPr>
            <p:cNvSpPr/>
            <p:nvPr/>
          </p:nvSpPr>
          <p:spPr>
            <a:xfrm>
              <a:off x="4048024"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Rectángulo 98">
              <a:extLst>
                <a:ext uri="{FF2B5EF4-FFF2-40B4-BE49-F238E27FC236}">
                  <a16:creationId xmlns:a16="http://schemas.microsoft.com/office/drawing/2014/main" id="{BE470149-3A8D-4A42-9E83-843CFFEA72F8}"/>
                </a:ext>
              </a:extLst>
            </p:cNvPr>
            <p:cNvSpPr/>
            <p:nvPr/>
          </p:nvSpPr>
          <p:spPr>
            <a:xfrm>
              <a:off x="3804184"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Rectángulo 99">
              <a:extLst>
                <a:ext uri="{FF2B5EF4-FFF2-40B4-BE49-F238E27FC236}">
                  <a16:creationId xmlns:a16="http://schemas.microsoft.com/office/drawing/2014/main" id="{2C75B737-F7D3-6E45-AE39-3D38D0D894C3}"/>
                </a:ext>
              </a:extLst>
            </p:cNvPr>
            <p:cNvSpPr/>
            <p:nvPr/>
          </p:nvSpPr>
          <p:spPr>
            <a:xfrm>
              <a:off x="3970438"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Rectángulo 100">
              <a:extLst>
                <a:ext uri="{FF2B5EF4-FFF2-40B4-BE49-F238E27FC236}">
                  <a16:creationId xmlns:a16="http://schemas.microsoft.com/office/drawing/2014/main" id="{42AD9A1E-77AD-C546-9F70-812E63FC2078}"/>
                </a:ext>
              </a:extLst>
            </p:cNvPr>
            <p:cNvSpPr/>
            <p:nvPr/>
          </p:nvSpPr>
          <p:spPr>
            <a:xfrm>
              <a:off x="4131151"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422253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AD49ADB-0DCC-E947-9D34-AE93BF4FF0D1}"/>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4E1385FB-192E-934F-83C3-5E777B6CB751}"/>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3E2966A6-A669-E44D-B2C4-F861350FB881}"/>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326A7B48-993E-194F-9A07-2EBCBA0FD2B0}"/>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65DDCC8A-F642-8641-8D0B-782AAB5D29D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4103607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8B80D82-96CC-9A45-A63B-2F970938574E}"/>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C75006A4-B41F-7D45-92E2-548403AC1C2C}"/>
              </a:ext>
            </a:extLst>
          </p:cNvPr>
          <p:cNvSpPr txBox="1"/>
          <p:nvPr/>
        </p:nvSpPr>
        <p:spPr>
          <a:xfrm>
            <a:off x="1279545" y="912813"/>
            <a:ext cx="5705454" cy="2154436"/>
          </a:xfrm>
          <a:prstGeom prst="rect">
            <a:avLst/>
          </a:prstGeom>
        </p:spPr>
        <p:txBody>
          <a:bodyPr vert="horz" wrap="square" lIns="0" tIns="0" rIns="0" bIns="0" rtlCol="0">
            <a:spAutoFit/>
          </a:bodyPr>
          <a:lstStyle/>
          <a:p>
            <a:r>
              <a:rPr lang="es-ES" sz="1400" dirty="0">
                <a:latin typeface="+mj-lt"/>
                <a:ea typeface="Calibri" panose="020F0502020204030204" pitchFamily="34" charset="0"/>
                <a:cs typeface="Source Sans Pro" panose="020B0604020202020204" charset="0"/>
              </a:rPr>
              <a:t>Los sistemas de información integran los procesos en la cadena de suministros. El proceso columna vertebral es el ERP y a este sistema se le acoplan muchos otros sistemas especializados como los WMS y los TMS.</a:t>
            </a:r>
          </a:p>
          <a:p>
            <a:endParaRPr lang="es-PE" sz="1400" dirty="0">
              <a:latin typeface="+mj-lt"/>
              <a:ea typeface="Calibri" panose="020F0502020204030204" pitchFamily="34" charset="0"/>
              <a:cs typeface="Source Sans Pro" panose="020B0604020202020204" charset="0"/>
            </a:endParaRPr>
          </a:p>
          <a:p>
            <a:r>
              <a:rPr lang="es-PE" sz="1400" dirty="0">
                <a:latin typeface="+mj-lt"/>
                <a:cs typeface="Source Sans Pro" panose="020B0604020202020204" charset="0"/>
              </a:rPr>
              <a:t>La tecnología impulsada por la cuarta revolución industrial está generando muchos proyectos en los almacenes y distribución como son sistemas de acarreo automáticos y </a:t>
            </a:r>
            <a:r>
              <a:rPr lang="es-PE" sz="1400" i="1" dirty="0">
                <a:latin typeface="+mj-lt"/>
                <a:cs typeface="Source Sans Pro" panose="020B0604020202020204" charset="0"/>
              </a:rPr>
              <a:t>software</a:t>
            </a:r>
            <a:r>
              <a:rPr lang="es-PE" sz="1400" dirty="0">
                <a:latin typeface="+mj-lt"/>
                <a:cs typeface="Source Sans Pro" panose="020B0604020202020204" charset="0"/>
              </a:rPr>
              <a:t> como radio frecuencia RFID y QR.</a:t>
            </a:r>
          </a:p>
          <a:p>
            <a:endParaRPr lang="es-PE" sz="1400" dirty="0">
              <a:latin typeface="+mj-lt"/>
              <a:cs typeface="Source Sans Pro" panose="020B0604020202020204" charset="0"/>
            </a:endParaRPr>
          </a:p>
          <a:p>
            <a:r>
              <a:rPr lang="es-PE" sz="1400" dirty="0">
                <a:latin typeface="+mj-lt"/>
                <a:cs typeface="Source Sans Pro" panose="020B0604020202020204" charset="0"/>
              </a:rPr>
              <a:t>El comercio electrónico ha cambiado la forma cómo se realizan muchos procesos logísticos especialmente en la entrega final al consumidor</a:t>
            </a:r>
          </a:p>
        </p:txBody>
      </p:sp>
      <p:pic>
        <p:nvPicPr>
          <p:cNvPr id="10" name="Imagen 9">
            <a:extLst>
              <a:ext uri="{FF2B5EF4-FFF2-40B4-BE49-F238E27FC236}">
                <a16:creationId xmlns:a16="http://schemas.microsoft.com/office/drawing/2014/main" id="{A6B1F401-5FE7-9449-99F8-051D04D5E1A1}"/>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F5317CE9-B5D4-B144-AE3B-B2DE9A6C072E}"/>
              </a:ext>
            </a:extLst>
          </p:cNvPr>
          <p:cNvPicPr>
            <a:picLocks noChangeAspect="1"/>
          </p:cNvPicPr>
          <p:nvPr/>
        </p:nvPicPr>
        <p:blipFill>
          <a:blip r:embed="rId4"/>
          <a:stretch>
            <a:fillRect/>
          </a:stretch>
        </p:blipFill>
        <p:spPr>
          <a:xfrm>
            <a:off x="1011260" y="1808110"/>
            <a:ext cx="114138" cy="117546"/>
          </a:xfrm>
          <a:prstGeom prst="rect">
            <a:avLst/>
          </a:prstGeom>
        </p:spPr>
      </p:pic>
      <p:pic>
        <p:nvPicPr>
          <p:cNvPr id="13" name="Imagen 12">
            <a:extLst>
              <a:ext uri="{FF2B5EF4-FFF2-40B4-BE49-F238E27FC236}">
                <a16:creationId xmlns:a16="http://schemas.microsoft.com/office/drawing/2014/main" id="{C5E63DCA-D33D-7348-B05E-778DD85FC4B6}"/>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4" name="Rectangle 5">
            <a:extLst>
              <a:ext uri="{FF2B5EF4-FFF2-40B4-BE49-F238E27FC236}">
                <a16:creationId xmlns:a16="http://schemas.microsoft.com/office/drawing/2014/main" id="{E988EEF1-F0F9-3248-A2D4-CBECC41E4F09}"/>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5" name="Imagen 14">
            <a:extLst>
              <a:ext uri="{FF2B5EF4-FFF2-40B4-BE49-F238E27FC236}">
                <a16:creationId xmlns:a16="http://schemas.microsoft.com/office/drawing/2014/main" id="{0410C109-BE91-5148-B614-ADF180853E4C}"/>
              </a:ext>
            </a:extLst>
          </p:cNvPr>
          <p:cNvPicPr>
            <a:picLocks noChangeAspect="1"/>
          </p:cNvPicPr>
          <p:nvPr/>
        </p:nvPicPr>
        <p:blipFill>
          <a:blip r:embed="rId4"/>
          <a:stretch>
            <a:fillRect/>
          </a:stretch>
        </p:blipFill>
        <p:spPr>
          <a:xfrm>
            <a:off x="1011260" y="2663243"/>
            <a:ext cx="114138" cy="117546"/>
          </a:xfrm>
          <a:prstGeom prst="rect">
            <a:avLst/>
          </a:prstGeom>
        </p:spPr>
      </p:pic>
    </p:spTree>
    <p:custDataLst>
      <p:tags r:id="rId1"/>
    </p:custDataLst>
    <p:extLst>
      <p:ext uri="{BB962C8B-B14F-4D97-AF65-F5344CB8AC3E}">
        <p14:creationId xmlns:p14="http://schemas.microsoft.com/office/powerpoint/2010/main" val="401544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48DB039-6A3B-4540-B729-2FC30A06A633}"/>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B4D0909C-BCBC-BC42-8734-AE2C2E529A1E}"/>
              </a:ext>
            </a:extLst>
          </p:cNvPr>
          <p:cNvSpPr txBox="1"/>
          <p:nvPr/>
        </p:nvSpPr>
        <p:spPr>
          <a:xfrm>
            <a:off x="1279545" y="912813"/>
            <a:ext cx="5705454" cy="1723549"/>
          </a:xfrm>
          <a:prstGeom prst="rect">
            <a:avLst/>
          </a:prstGeom>
        </p:spPr>
        <p:txBody>
          <a:bodyPr vert="horz" wrap="square" lIns="0" tIns="0" rIns="0" bIns="0" rtlCol="0">
            <a:spAutoFit/>
          </a:bodyPr>
          <a:lstStyle/>
          <a:p>
            <a:r>
              <a:rPr lang="es-PE" sz="1400" dirty="0">
                <a:latin typeface="+mj-lt"/>
                <a:cs typeface="Source Sans Pro" panose="020B0604020202020204" charset="0"/>
              </a:rPr>
              <a:t>Los costos logísticos siempre son importantes en toda cadena de suministros. Buscar reducir costos es clave, por eso los modelos de gestión de inventarios cobran importancia en este proceso.</a:t>
            </a:r>
          </a:p>
          <a:p>
            <a:endParaRPr lang="es-PE" sz="1400" dirty="0">
              <a:latin typeface="+mj-lt"/>
              <a:cs typeface="Source Sans Pro" panose="020B0604020202020204" charset="0"/>
            </a:endParaRPr>
          </a:p>
          <a:p>
            <a:r>
              <a:rPr lang="es-PE" sz="1400" dirty="0">
                <a:latin typeface="+mj-lt"/>
                <a:cs typeface="Source Sans Pro" panose="020B0604020202020204" charset="0"/>
              </a:rPr>
              <a:t>Los costos logísticos se relacionan con el nivel de servicio. Si se quiere ofrecer un alto nivel de servicios, entonces se tendrá obligatoriamente que incrementar los costos logísticos y viceversa. EL nivel de servicio es una decisión de la empresa con sus clientes.</a:t>
            </a:r>
            <a:endParaRPr lang="es-PE" sz="1400" dirty="0">
              <a:latin typeface="Calibri"/>
              <a:ea typeface="Calibri" panose="020F0502020204030204" pitchFamily="34" charset="0"/>
              <a:cs typeface="Source Sans Pro" panose="020B0604020202020204" charset="0"/>
            </a:endParaRPr>
          </a:p>
        </p:txBody>
      </p:sp>
      <p:pic>
        <p:nvPicPr>
          <p:cNvPr id="10" name="Imagen 9">
            <a:extLst>
              <a:ext uri="{FF2B5EF4-FFF2-40B4-BE49-F238E27FC236}">
                <a16:creationId xmlns:a16="http://schemas.microsoft.com/office/drawing/2014/main" id="{9740798A-CC3D-9040-B878-04B30A13316B}"/>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6B023FBA-E179-0145-B3F5-BDD0F64D1765}"/>
              </a:ext>
            </a:extLst>
          </p:cNvPr>
          <p:cNvPicPr>
            <a:picLocks noChangeAspect="1"/>
          </p:cNvPicPr>
          <p:nvPr/>
        </p:nvPicPr>
        <p:blipFill>
          <a:blip r:embed="rId4"/>
          <a:stretch>
            <a:fillRect/>
          </a:stretch>
        </p:blipFill>
        <p:spPr>
          <a:xfrm>
            <a:off x="1011260" y="1808110"/>
            <a:ext cx="114138" cy="117546"/>
          </a:xfrm>
          <a:prstGeom prst="rect">
            <a:avLst/>
          </a:prstGeom>
        </p:spPr>
      </p:pic>
      <p:pic>
        <p:nvPicPr>
          <p:cNvPr id="12" name="Imagen 11">
            <a:extLst>
              <a:ext uri="{FF2B5EF4-FFF2-40B4-BE49-F238E27FC236}">
                <a16:creationId xmlns:a16="http://schemas.microsoft.com/office/drawing/2014/main" id="{49B3D1F7-E000-504F-81FF-8EB23617F2B2}"/>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3" name="Rectangle 5">
            <a:extLst>
              <a:ext uri="{FF2B5EF4-FFF2-40B4-BE49-F238E27FC236}">
                <a16:creationId xmlns:a16="http://schemas.microsoft.com/office/drawing/2014/main" id="{3ECC2CE2-744E-8642-AD52-4107AFE647BE}"/>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custDataLst>
      <p:tags r:id="rId1"/>
    </p:custDataLst>
    <p:extLst>
      <p:ext uri="{BB962C8B-B14F-4D97-AF65-F5344CB8AC3E}">
        <p14:creationId xmlns:p14="http://schemas.microsoft.com/office/powerpoint/2010/main" val="25915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976B60E-8009-2C42-A19C-E44A2513F8E0}"/>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2A69CA9F-5A1F-1244-BAAC-E4890FED37A2}"/>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E30E4B48-4A0B-3F48-BEFF-EBFD9DEBA7A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79C68A22-9640-9044-9FCC-E1CA753761D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3027503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FC0EA55-A733-D449-800D-EC9AC7DC39F6}"/>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84D46B36-A249-D443-B322-5A82160D999A}"/>
              </a:ext>
            </a:extLst>
          </p:cNvPr>
          <p:cNvSpPr txBox="1"/>
          <p:nvPr/>
        </p:nvSpPr>
        <p:spPr>
          <a:xfrm>
            <a:off x="1279009" y="917823"/>
            <a:ext cx="4774320" cy="3877985"/>
          </a:xfrm>
          <a:prstGeom prst="rect">
            <a:avLst/>
          </a:prstGeom>
        </p:spPr>
        <p:txBody>
          <a:bodyPr vert="horz" wrap="square" lIns="0" tIns="0" rIns="0" bIns="0" rtlCol="0">
            <a:spAutoFit/>
          </a:bodyPr>
          <a:lstStyle/>
          <a:p>
            <a:pPr>
              <a:spcBef>
                <a:spcPts val="0"/>
              </a:spcBef>
              <a:buSzPct val="100000"/>
            </a:pPr>
            <a:r>
              <a:rPr lang="es-PE" sz="1400" dirty="0">
                <a:cs typeface="Calibri"/>
              </a:rPr>
              <a:t>APICS Dictionary, Thirdteenth Edition 2010. </a:t>
            </a:r>
            <a:r>
              <a:rPr lang="en-US" sz="1400" dirty="0">
                <a:cs typeface="Calibri"/>
              </a:rPr>
              <a:t>The Association for Operations Management. Chicago, Illinois, USA</a:t>
            </a:r>
          </a:p>
          <a:p>
            <a:pPr marL="0" indent="0">
              <a:spcBef>
                <a:spcPts val="0"/>
              </a:spcBef>
              <a:buSzPct val="100000"/>
            </a:pPr>
            <a:endParaRPr lang="en-US" sz="1400" dirty="0">
              <a:cs typeface="Calibri"/>
            </a:endParaRPr>
          </a:p>
          <a:p>
            <a:pPr>
              <a:spcBef>
                <a:spcPts val="0"/>
              </a:spcBef>
              <a:buSzPct val="100000"/>
            </a:pPr>
            <a:r>
              <a:rPr lang="es-ES" sz="1400" dirty="0" err="1">
                <a:latin typeface="Calibri"/>
                <a:cs typeface="Calibri"/>
              </a:rPr>
              <a:t>Chopra</a:t>
            </a:r>
            <a:r>
              <a:rPr lang="es-ES" sz="1400" dirty="0">
                <a:latin typeface="Calibri"/>
                <a:cs typeface="Calibri"/>
              </a:rPr>
              <a:t>, S. (2020). Administración de la cadena de suministro. (6a. ed.) Pearson Educación.</a:t>
            </a:r>
          </a:p>
          <a:p>
            <a:pPr marL="0" indent="0">
              <a:spcBef>
                <a:spcPts val="0"/>
              </a:spcBef>
              <a:buSzPct val="100000"/>
            </a:pPr>
            <a:endParaRPr lang="en-US" sz="1400" dirty="0">
              <a:latin typeface="Calibri"/>
              <a:cs typeface="Calibri"/>
            </a:endParaRPr>
          </a:p>
          <a:p>
            <a:pPr>
              <a:spcBef>
                <a:spcPts val="0"/>
              </a:spcBef>
              <a:buSzPct val="100000"/>
            </a:pPr>
            <a:r>
              <a:rPr lang="es-ES" sz="1400" dirty="0" err="1">
                <a:latin typeface="Calibri"/>
                <a:cs typeface="Calibri"/>
              </a:rPr>
              <a:t>Ballou</a:t>
            </a:r>
            <a:r>
              <a:rPr lang="es-ES" sz="1400" dirty="0">
                <a:latin typeface="Calibri"/>
                <a:cs typeface="Calibri"/>
              </a:rPr>
              <a:t>, Ronald H. (2004) Logística. Administración de la Cadena de Suministro. Pearson Educación. México.</a:t>
            </a:r>
          </a:p>
          <a:p>
            <a:pPr marL="0" indent="0">
              <a:spcBef>
                <a:spcPts val="0"/>
              </a:spcBef>
              <a:buSzPct val="100000"/>
            </a:pPr>
            <a:endParaRPr lang="en-US" sz="1400" dirty="0">
              <a:latin typeface="Calibri"/>
              <a:cs typeface="Calibri"/>
            </a:endParaRPr>
          </a:p>
          <a:p>
            <a:pPr>
              <a:spcBef>
                <a:spcPts val="0"/>
              </a:spcBef>
              <a:buSzPct val="100000"/>
            </a:pPr>
            <a:r>
              <a:rPr lang="es-ES" sz="1400" dirty="0">
                <a:latin typeface="Calibri"/>
                <a:cs typeface="Calibri"/>
              </a:rPr>
              <a:t>Mora García, Luis Aníbal (2016). Gestión logística integral: las mejores prácticas en la cadena de abastecimientos. Bogotá: ECOE.</a:t>
            </a:r>
          </a:p>
          <a:p>
            <a:pPr marL="0" indent="0">
              <a:spcBef>
                <a:spcPts val="0"/>
              </a:spcBef>
              <a:buSzPct val="100000"/>
            </a:pPr>
            <a:endParaRPr lang="es-ES" sz="1400" dirty="0">
              <a:latin typeface="Calibri"/>
              <a:cs typeface="Calibri"/>
            </a:endParaRPr>
          </a:p>
          <a:p>
            <a:pPr>
              <a:spcBef>
                <a:spcPts val="0"/>
              </a:spcBef>
              <a:buSzPct val="100000"/>
            </a:pPr>
            <a:r>
              <a:rPr lang="es-ES" sz="1400" dirty="0">
                <a:latin typeface="Calibri"/>
                <a:cs typeface="Calibri"/>
              </a:rPr>
              <a:t>Solórzano, María José (2018). Optimización de la cadena logística. </a:t>
            </a:r>
            <a:r>
              <a:rPr lang="es-ES" sz="1400" dirty="0" err="1">
                <a:latin typeface="Calibri"/>
                <a:cs typeface="Calibri"/>
              </a:rPr>
              <a:t>Ic</a:t>
            </a:r>
            <a:r>
              <a:rPr lang="es-ES" sz="1400" dirty="0">
                <a:latin typeface="Calibri"/>
                <a:cs typeface="Calibri"/>
              </a:rPr>
              <a:t> editorial. España.</a:t>
            </a:r>
          </a:p>
          <a:p>
            <a:pPr marL="0" indent="0">
              <a:spcBef>
                <a:spcPts val="0"/>
              </a:spcBef>
              <a:buSzPct val="100000"/>
            </a:pPr>
            <a:endParaRPr lang="es-ES" sz="1400" dirty="0">
              <a:latin typeface="Calibri"/>
              <a:cs typeface="Calibri"/>
            </a:endParaRPr>
          </a:p>
          <a:p>
            <a:pPr>
              <a:spcBef>
                <a:spcPts val="0"/>
              </a:spcBef>
              <a:buSzPct val="100000"/>
            </a:pPr>
            <a:r>
              <a:rPr lang="en-US" sz="1400" dirty="0">
                <a:latin typeface="Calibri"/>
                <a:cs typeface="Calibri"/>
              </a:rPr>
              <a:t>Martinez Gonzales, Pedro (2006). </a:t>
            </a:r>
            <a:r>
              <a:rPr lang="es-PE" sz="1400" dirty="0">
                <a:latin typeface="Calibri"/>
                <a:cs typeface="Calibri"/>
              </a:rPr>
              <a:t>El Transporte Terrestre de Mercancías. Ediciones Diaz de Santos. Buenos Aires. Argentina</a:t>
            </a:r>
          </a:p>
          <a:p>
            <a:pPr marL="174625" indent="-174625">
              <a:spcBef>
                <a:spcPts val="0"/>
              </a:spcBef>
              <a:buSzPct val="100000"/>
            </a:pPr>
            <a:endParaRPr lang="es-PE" sz="1400" dirty="0">
              <a:latin typeface="Calibri"/>
              <a:cs typeface="Calibri"/>
            </a:endParaRPr>
          </a:p>
        </p:txBody>
      </p:sp>
      <p:pic>
        <p:nvPicPr>
          <p:cNvPr id="6" name="Imagen 5">
            <a:extLst>
              <a:ext uri="{FF2B5EF4-FFF2-40B4-BE49-F238E27FC236}">
                <a16:creationId xmlns:a16="http://schemas.microsoft.com/office/drawing/2014/main" id="{F1F62A93-81CD-DD47-9294-1C31F277507B}"/>
              </a:ext>
            </a:extLst>
          </p:cNvPr>
          <p:cNvPicPr>
            <a:picLocks noChangeAspect="1"/>
          </p:cNvPicPr>
          <p:nvPr/>
        </p:nvPicPr>
        <p:blipFill>
          <a:blip r:embed="rId4"/>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7CC7D372-2D26-A64B-9704-948C1AAA3BEF}"/>
              </a:ext>
            </a:extLst>
          </p:cNvPr>
          <p:cNvPicPr>
            <a:picLocks noChangeAspect="1"/>
          </p:cNvPicPr>
          <p:nvPr/>
        </p:nvPicPr>
        <p:blipFill>
          <a:blip r:embed="rId4"/>
          <a:stretch>
            <a:fillRect/>
          </a:stretch>
        </p:blipFill>
        <p:spPr>
          <a:xfrm>
            <a:off x="1008064" y="1620119"/>
            <a:ext cx="103867" cy="106967"/>
          </a:xfrm>
          <a:prstGeom prst="rect">
            <a:avLst/>
          </a:prstGeom>
        </p:spPr>
      </p:pic>
      <p:pic>
        <p:nvPicPr>
          <p:cNvPr id="10" name="Imagen 9">
            <a:extLst>
              <a:ext uri="{FF2B5EF4-FFF2-40B4-BE49-F238E27FC236}">
                <a16:creationId xmlns:a16="http://schemas.microsoft.com/office/drawing/2014/main" id="{CC2D4357-E54E-A446-8B74-E063754B5716}"/>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1" name="Rectangle 5">
            <a:extLst>
              <a:ext uri="{FF2B5EF4-FFF2-40B4-BE49-F238E27FC236}">
                <a16:creationId xmlns:a16="http://schemas.microsoft.com/office/drawing/2014/main" id="{D05856BD-3D12-134E-9DA1-23FABE12332D}"/>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3" name="Imagen 12">
            <a:extLst>
              <a:ext uri="{FF2B5EF4-FFF2-40B4-BE49-F238E27FC236}">
                <a16:creationId xmlns:a16="http://schemas.microsoft.com/office/drawing/2014/main" id="{A49F9B42-042C-054E-8A21-501EA11ED4A2}"/>
              </a:ext>
            </a:extLst>
          </p:cNvPr>
          <p:cNvPicPr>
            <a:picLocks noChangeAspect="1"/>
          </p:cNvPicPr>
          <p:nvPr/>
        </p:nvPicPr>
        <p:blipFill>
          <a:blip r:embed="rId4"/>
          <a:stretch>
            <a:fillRect/>
          </a:stretch>
        </p:blipFill>
        <p:spPr>
          <a:xfrm>
            <a:off x="1008064" y="2246653"/>
            <a:ext cx="103867" cy="106967"/>
          </a:xfrm>
          <a:prstGeom prst="rect">
            <a:avLst/>
          </a:prstGeom>
        </p:spPr>
      </p:pic>
      <p:pic>
        <p:nvPicPr>
          <p:cNvPr id="15" name="Imagen 14">
            <a:extLst>
              <a:ext uri="{FF2B5EF4-FFF2-40B4-BE49-F238E27FC236}">
                <a16:creationId xmlns:a16="http://schemas.microsoft.com/office/drawing/2014/main" id="{1E743C51-DAAD-8F43-84D1-713AD931A9C9}"/>
              </a:ext>
            </a:extLst>
          </p:cNvPr>
          <p:cNvPicPr>
            <a:picLocks noChangeAspect="1"/>
          </p:cNvPicPr>
          <p:nvPr/>
        </p:nvPicPr>
        <p:blipFill>
          <a:blip r:embed="rId4"/>
          <a:stretch>
            <a:fillRect/>
          </a:stretch>
        </p:blipFill>
        <p:spPr>
          <a:xfrm>
            <a:off x="1008064" y="2873186"/>
            <a:ext cx="103867" cy="106967"/>
          </a:xfrm>
          <a:prstGeom prst="rect">
            <a:avLst/>
          </a:prstGeom>
        </p:spPr>
      </p:pic>
      <p:pic>
        <p:nvPicPr>
          <p:cNvPr id="16" name="Imagen 15">
            <a:extLst>
              <a:ext uri="{FF2B5EF4-FFF2-40B4-BE49-F238E27FC236}">
                <a16:creationId xmlns:a16="http://schemas.microsoft.com/office/drawing/2014/main" id="{99BA8693-BE95-0342-A918-E510F26D22FA}"/>
              </a:ext>
            </a:extLst>
          </p:cNvPr>
          <p:cNvPicPr>
            <a:picLocks noChangeAspect="1"/>
          </p:cNvPicPr>
          <p:nvPr/>
        </p:nvPicPr>
        <p:blipFill>
          <a:blip r:embed="rId4"/>
          <a:stretch>
            <a:fillRect/>
          </a:stretch>
        </p:blipFill>
        <p:spPr>
          <a:xfrm>
            <a:off x="1008064" y="3516652"/>
            <a:ext cx="103867" cy="106967"/>
          </a:xfrm>
          <a:prstGeom prst="rect">
            <a:avLst/>
          </a:prstGeom>
        </p:spPr>
      </p:pic>
      <p:pic>
        <p:nvPicPr>
          <p:cNvPr id="17" name="Imagen 16">
            <a:extLst>
              <a:ext uri="{FF2B5EF4-FFF2-40B4-BE49-F238E27FC236}">
                <a16:creationId xmlns:a16="http://schemas.microsoft.com/office/drawing/2014/main" id="{97CAFECC-46CA-974B-94D8-DE7533DD51EB}"/>
              </a:ext>
            </a:extLst>
          </p:cNvPr>
          <p:cNvPicPr>
            <a:picLocks noChangeAspect="1"/>
          </p:cNvPicPr>
          <p:nvPr/>
        </p:nvPicPr>
        <p:blipFill>
          <a:blip r:embed="rId4"/>
          <a:stretch>
            <a:fillRect/>
          </a:stretch>
        </p:blipFill>
        <p:spPr>
          <a:xfrm>
            <a:off x="1008064" y="4168585"/>
            <a:ext cx="103867" cy="106967"/>
          </a:xfrm>
          <a:prstGeom prst="rect">
            <a:avLst/>
          </a:prstGeom>
        </p:spPr>
      </p:pic>
    </p:spTree>
    <p:custDataLst>
      <p:tags r:id="rId1"/>
    </p:custDataLst>
    <p:extLst>
      <p:ext uri="{BB962C8B-B14F-4D97-AF65-F5344CB8AC3E}">
        <p14:creationId xmlns:p14="http://schemas.microsoft.com/office/powerpoint/2010/main" val="148054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0B93723-5EAC-5F47-9A7D-A23C8CF632B4}"/>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9085FD08-405C-4A4B-8188-0917F34ACCF8}"/>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950613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4B6578B-D38C-A045-8AF8-C27F530F41BA}"/>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D417D6FF-A946-FA46-A373-7221C9365BF5}"/>
              </a:ext>
            </a:extLst>
          </p:cNvPr>
          <p:cNvSpPr txBox="1"/>
          <p:nvPr/>
        </p:nvSpPr>
        <p:spPr>
          <a:xfrm>
            <a:off x="1008063" y="3169972"/>
            <a:ext cx="5993558" cy="1215782"/>
          </a:xfrm>
          <a:prstGeom prst="rect">
            <a:avLst/>
          </a:prstGeom>
          <a:noFill/>
        </p:spPr>
        <p:txBody>
          <a:bodyPr wrap="square" lIns="0" tIns="0" rIns="0" bIns="0" rtlCol="0">
            <a:spAutoFit/>
          </a:bodyPr>
          <a:lstStyle/>
          <a:p>
            <a:pPr>
              <a:lnSpc>
                <a:spcPct val="90000"/>
              </a:lnSpc>
              <a:spcBef>
                <a:spcPts val="1000"/>
              </a:spcBef>
              <a:defRPr/>
            </a:pPr>
            <a:r>
              <a:rPr lang="es-PE" sz="2400" dirty="0">
                <a:solidFill>
                  <a:schemeClr val="bg1"/>
                </a:solidFill>
                <a:latin typeface="Graphik Regular" charset="0"/>
                <a:ea typeface="Graphik Regular" charset="0"/>
                <a:cs typeface="Graphik Regular" charset="0"/>
              </a:rPr>
              <a:t>SISTEMAS DE INFORMACIÓN</a:t>
            </a:r>
            <a:br>
              <a:rPr lang="es-PE" sz="2400" dirty="0">
                <a:solidFill>
                  <a:schemeClr val="bg1"/>
                </a:solidFill>
                <a:latin typeface="Graphik Regular" charset="0"/>
              </a:rPr>
            </a:br>
            <a:r>
              <a:rPr lang="es-PE" sz="2400" b="1" dirty="0">
                <a:solidFill>
                  <a:schemeClr val="bg1"/>
                </a:solidFill>
                <a:latin typeface="Graphik Bold" charset="0"/>
              </a:rPr>
              <a:t>DE LA CADENA</a:t>
            </a:r>
            <a:br>
              <a:rPr lang="es-PE" sz="2400" dirty="0">
                <a:solidFill>
                  <a:schemeClr val="bg1"/>
                </a:solidFill>
                <a:latin typeface="Graphik Regular" charset="0"/>
              </a:rPr>
            </a:br>
            <a:r>
              <a:rPr lang="es-PE" sz="2400" b="1" dirty="0">
                <a:solidFill>
                  <a:schemeClr val="bg1"/>
                </a:solidFill>
                <a:latin typeface="Graphik Bold" charset="0"/>
                <a:ea typeface="Graphik Bold" charset="0"/>
                <a:cs typeface="Graphik Bold" charset="0"/>
              </a:rPr>
              <a:t>DE SUMINISTROS</a:t>
            </a:r>
          </a:p>
          <a:p>
            <a:pPr>
              <a:lnSpc>
                <a:spcPct val="110000"/>
              </a:lnSpc>
              <a:defRPr/>
            </a:pPr>
            <a:endParaRPr lang="es-ES" sz="1400" dirty="0">
              <a:solidFill>
                <a:schemeClr val="bg1"/>
              </a:solidFill>
              <a:latin typeface="Calibri" panose="020F0502020204030204" pitchFamily="34" charset="0"/>
              <a:cs typeface="Calibri"/>
            </a:endParaRPr>
          </a:p>
        </p:txBody>
      </p:sp>
      <p:pic>
        <p:nvPicPr>
          <p:cNvPr id="8" name="Imagen 7">
            <a:extLst>
              <a:ext uri="{FF2B5EF4-FFF2-40B4-BE49-F238E27FC236}">
                <a16:creationId xmlns:a16="http://schemas.microsoft.com/office/drawing/2014/main" id="{316E308A-25CA-454F-9036-1D8180B0BD04}"/>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4768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ángulo redondeado 53">
            <a:extLst>
              <a:ext uri="{FF2B5EF4-FFF2-40B4-BE49-F238E27FC236}">
                <a16:creationId xmlns:a16="http://schemas.microsoft.com/office/drawing/2014/main" id="{B4E74C9C-C770-3140-84C9-4CB38EE37E9C}"/>
              </a:ext>
            </a:extLst>
          </p:cNvPr>
          <p:cNvSpPr/>
          <p:nvPr/>
        </p:nvSpPr>
        <p:spPr>
          <a:xfrm>
            <a:off x="2028039" y="4371901"/>
            <a:ext cx="5301743" cy="862087"/>
          </a:xfrm>
          <a:prstGeom prst="roundRect">
            <a:avLst>
              <a:gd name="adj" fmla="val 12420"/>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200" b="1" dirty="0">
              <a:solidFill>
                <a:schemeClr val="tx1"/>
              </a:solidFill>
              <a:latin typeface="Calibri"/>
              <a:cs typeface="Calibri"/>
            </a:endParaRPr>
          </a:p>
        </p:txBody>
      </p:sp>
      <p:sp>
        <p:nvSpPr>
          <p:cNvPr id="3" name="object 7"/>
          <p:cNvSpPr txBox="1"/>
          <p:nvPr/>
        </p:nvSpPr>
        <p:spPr>
          <a:xfrm>
            <a:off x="503237" y="919055"/>
            <a:ext cx="7973753"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EVOLUCIÓN DE LOS SISTEMAS DE INFORMACIÓN</a:t>
            </a:r>
            <a:endParaRPr lang="es-PE" sz="1600" b="1" spc="-10" dirty="0">
              <a:solidFill>
                <a:srgbClr val="262626"/>
              </a:solidFill>
              <a:cs typeface="Source Sans Pro"/>
            </a:endParaRPr>
          </a:p>
        </p:txBody>
      </p:sp>
      <p:sp>
        <p:nvSpPr>
          <p:cNvPr id="6" name="Rectangle 5">
            <a:extLst>
              <a:ext uri="{FF2B5EF4-FFF2-40B4-BE49-F238E27FC236}">
                <a16:creationId xmlns:a16="http://schemas.microsoft.com/office/drawing/2014/main" id="{A6E0701A-A1CA-E44F-ABD8-FBDB05BB0B4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SISTEMAS DE INFORMACIÓN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60" name="Grupo 59">
            <a:extLst>
              <a:ext uri="{FF2B5EF4-FFF2-40B4-BE49-F238E27FC236}">
                <a16:creationId xmlns:a16="http://schemas.microsoft.com/office/drawing/2014/main" id="{BBDA90E7-D7C0-7949-82ED-CFDEF3248E1C}"/>
              </a:ext>
            </a:extLst>
          </p:cNvPr>
          <p:cNvGrpSpPr/>
          <p:nvPr/>
        </p:nvGrpSpPr>
        <p:grpSpPr>
          <a:xfrm>
            <a:off x="1405759" y="1351722"/>
            <a:ext cx="6237737" cy="3836199"/>
            <a:chOff x="1092662" y="1349768"/>
            <a:chExt cx="6237737" cy="3836199"/>
          </a:xfrm>
        </p:grpSpPr>
        <p:sp>
          <p:nvSpPr>
            <p:cNvPr id="53" name="28 Flecha derecha">
              <a:extLst>
                <a:ext uri="{FF2B5EF4-FFF2-40B4-BE49-F238E27FC236}">
                  <a16:creationId xmlns:a16="http://schemas.microsoft.com/office/drawing/2014/main" id="{832C999A-4471-2442-9974-613A0A3E8FA7}"/>
                </a:ext>
              </a:extLst>
            </p:cNvPr>
            <p:cNvSpPr/>
            <p:nvPr/>
          </p:nvSpPr>
          <p:spPr>
            <a:xfrm rot="1790873">
              <a:off x="2129552" y="2421165"/>
              <a:ext cx="3855273" cy="340338"/>
            </a:xfrm>
            <a:prstGeom prst="rightArrow">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24" name="object 7">
              <a:extLst>
                <a:ext uri="{FF2B5EF4-FFF2-40B4-BE49-F238E27FC236}">
                  <a16:creationId xmlns:a16="http://schemas.microsoft.com/office/drawing/2014/main" id="{8A3478DD-7479-9043-97FA-9E620C0ABB3A}"/>
                </a:ext>
              </a:extLst>
            </p:cNvPr>
            <p:cNvSpPr txBox="1"/>
            <p:nvPr/>
          </p:nvSpPr>
          <p:spPr>
            <a:xfrm>
              <a:off x="2374009" y="1657566"/>
              <a:ext cx="750192" cy="2769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Contabilidad</a:t>
              </a:r>
            </a:p>
            <a:p>
              <a:pPr marL="11725" algn="ctr">
                <a:buSzPct val="100000"/>
                <a:tabLst>
                  <a:tab pos="121285" algn="l"/>
                </a:tabLst>
              </a:pPr>
              <a:r>
                <a:rPr lang="es-ES" sz="900" spc="-10" dirty="0">
                  <a:solidFill>
                    <a:srgbClr val="262626"/>
                  </a:solidFill>
                  <a:cs typeface="Source Sans Pro"/>
                </a:rPr>
                <a:t>financiera</a:t>
              </a:r>
              <a:endParaRPr lang="es-PE" sz="900" spc="-10" dirty="0">
                <a:solidFill>
                  <a:srgbClr val="262626"/>
                </a:solidFill>
                <a:cs typeface="Source Sans Pro"/>
              </a:endParaRPr>
            </a:p>
          </p:txBody>
        </p:sp>
        <p:sp>
          <p:nvSpPr>
            <p:cNvPr id="25" name="object 7">
              <a:extLst>
                <a:ext uri="{FF2B5EF4-FFF2-40B4-BE49-F238E27FC236}">
                  <a16:creationId xmlns:a16="http://schemas.microsoft.com/office/drawing/2014/main" id="{DC3B3BC4-0A43-E247-81FF-480F17FB54D7}"/>
                </a:ext>
              </a:extLst>
            </p:cNvPr>
            <p:cNvSpPr txBox="1"/>
            <p:nvPr/>
          </p:nvSpPr>
          <p:spPr>
            <a:xfrm>
              <a:off x="2180814" y="2177265"/>
              <a:ext cx="750192" cy="2769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Control de</a:t>
              </a:r>
            </a:p>
            <a:p>
              <a:pPr marL="11725" algn="ctr">
                <a:buSzPct val="100000"/>
                <a:tabLst>
                  <a:tab pos="121285" algn="l"/>
                </a:tabLst>
              </a:pPr>
              <a:r>
                <a:rPr lang="es-ES" sz="900" spc="-10" dirty="0">
                  <a:solidFill>
                    <a:srgbClr val="262626"/>
                  </a:solidFill>
                  <a:cs typeface="Source Sans Pro"/>
                </a:rPr>
                <a:t>existencias</a:t>
              </a:r>
              <a:endParaRPr lang="es-PE" sz="900" spc="-10" dirty="0">
                <a:solidFill>
                  <a:srgbClr val="262626"/>
                </a:solidFill>
                <a:cs typeface="Source Sans Pro"/>
              </a:endParaRPr>
            </a:p>
          </p:txBody>
        </p:sp>
        <p:sp>
          <p:nvSpPr>
            <p:cNvPr id="26" name="object 7">
              <a:extLst>
                <a:ext uri="{FF2B5EF4-FFF2-40B4-BE49-F238E27FC236}">
                  <a16:creationId xmlns:a16="http://schemas.microsoft.com/office/drawing/2014/main" id="{4DEFF6D7-FB37-4C43-99AD-B385D800247F}"/>
                </a:ext>
              </a:extLst>
            </p:cNvPr>
            <p:cNvSpPr txBox="1"/>
            <p:nvPr/>
          </p:nvSpPr>
          <p:spPr>
            <a:xfrm>
              <a:off x="2480073" y="2792437"/>
              <a:ext cx="750192" cy="2769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Gestión</a:t>
              </a:r>
            </a:p>
            <a:p>
              <a:pPr marL="11725" algn="ctr">
                <a:buSzPct val="100000"/>
                <a:tabLst>
                  <a:tab pos="121285" algn="l"/>
                </a:tabLst>
              </a:pPr>
              <a:r>
                <a:rPr lang="es-ES" sz="900" spc="-10" dirty="0">
                  <a:solidFill>
                    <a:srgbClr val="262626"/>
                  </a:solidFill>
                  <a:cs typeface="Source Sans Pro"/>
                </a:rPr>
                <a:t>financiera</a:t>
              </a:r>
              <a:endParaRPr lang="es-PE" sz="900" spc="-10" dirty="0">
                <a:solidFill>
                  <a:srgbClr val="262626"/>
                </a:solidFill>
                <a:cs typeface="Source Sans Pro"/>
              </a:endParaRPr>
            </a:p>
          </p:txBody>
        </p:sp>
        <p:sp>
          <p:nvSpPr>
            <p:cNvPr id="27" name="object 7">
              <a:extLst>
                <a:ext uri="{FF2B5EF4-FFF2-40B4-BE49-F238E27FC236}">
                  <a16:creationId xmlns:a16="http://schemas.microsoft.com/office/drawing/2014/main" id="{E28723AC-C246-E049-A99B-62B5C9122F5D}"/>
                </a:ext>
              </a:extLst>
            </p:cNvPr>
            <p:cNvSpPr txBox="1"/>
            <p:nvPr/>
          </p:nvSpPr>
          <p:spPr>
            <a:xfrm>
              <a:off x="2106110" y="3312136"/>
              <a:ext cx="750192" cy="2769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Procesos</a:t>
              </a:r>
            </a:p>
            <a:p>
              <a:pPr marL="11725" algn="ctr">
                <a:buSzPct val="100000"/>
                <a:tabLst>
                  <a:tab pos="121285" algn="l"/>
                </a:tabLst>
              </a:pPr>
              <a:r>
                <a:rPr lang="es-ES" sz="900" spc="-10" dirty="0">
                  <a:solidFill>
                    <a:srgbClr val="262626"/>
                  </a:solidFill>
                  <a:cs typeface="Source Sans Pro"/>
                </a:rPr>
                <a:t>operativos</a:t>
              </a:r>
              <a:endParaRPr lang="es-PE" sz="900" spc="-10" dirty="0">
                <a:solidFill>
                  <a:srgbClr val="262626"/>
                </a:solidFill>
                <a:cs typeface="Source Sans Pro"/>
              </a:endParaRPr>
            </a:p>
          </p:txBody>
        </p:sp>
        <p:sp>
          <p:nvSpPr>
            <p:cNvPr id="28" name="object 7">
              <a:extLst>
                <a:ext uri="{FF2B5EF4-FFF2-40B4-BE49-F238E27FC236}">
                  <a16:creationId xmlns:a16="http://schemas.microsoft.com/office/drawing/2014/main" id="{1B5885A6-A045-3D43-9C45-0E33F4EB5776}"/>
                </a:ext>
              </a:extLst>
            </p:cNvPr>
            <p:cNvSpPr txBox="1"/>
            <p:nvPr/>
          </p:nvSpPr>
          <p:spPr>
            <a:xfrm>
              <a:off x="3147045" y="3173636"/>
              <a:ext cx="750192" cy="2769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Programación</a:t>
              </a:r>
            </a:p>
            <a:p>
              <a:pPr marL="11725" algn="ctr">
                <a:buSzPct val="100000"/>
                <a:tabLst>
                  <a:tab pos="121285" algn="l"/>
                </a:tabLst>
              </a:pPr>
              <a:r>
                <a:rPr lang="es-ES" sz="900" spc="-10" dirty="0">
                  <a:solidFill>
                    <a:srgbClr val="262626"/>
                  </a:solidFill>
                  <a:cs typeface="Source Sans Pro"/>
                </a:rPr>
                <a:t>de ventas</a:t>
              </a:r>
              <a:endParaRPr lang="es-PE" sz="900" spc="-10" dirty="0">
                <a:solidFill>
                  <a:srgbClr val="262626"/>
                </a:solidFill>
                <a:cs typeface="Source Sans Pro"/>
              </a:endParaRPr>
            </a:p>
          </p:txBody>
        </p:sp>
        <p:sp>
          <p:nvSpPr>
            <p:cNvPr id="29" name="object 7">
              <a:extLst>
                <a:ext uri="{FF2B5EF4-FFF2-40B4-BE49-F238E27FC236}">
                  <a16:creationId xmlns:a16="http://schemas.microsoft.com/office/drawing/2014/main" id="{C386B482-AE71-E94E-9DFE-C16AEA08532A}"/>
                </a:ext>
              </a:extLst>
            </p:cNvPr>
            <p:cNvSpPr txBox="1"/>
            <p:nvPr/>
          </p:nvSpPr>
          <p:spPr>
            <a:xfrm>
              <a:off x="3747943" y="3650309"/>
              <a:ext cx="750192" cy="1384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Gestión</a:t>
              </a:r>
              <a:endParaRPr lang="es-PE" sz="900" spc="-10" dirty="0">
                <a:solidFill>
                  <a:srgbClr val="262626"/>
                </a:solidFill>
                <a:cs typeface="Source Sans Pro"/>
              </a:endParaRPr>
            </a:p>
          </p:txBody>
        </p:sp>
        <p:sp>
          <p:nvSpPr>
            <p:cNvPr id="30" name="object 7">
              <a:extLst>
                <a:ext uri="{FF2B5EF4-FFF2-40B4-BE49-F238E27FC236}">
                  <a16:creationId xmlns:a16="http://schemas.microsoft.com/office/drawing/2014/main" id="{F0494B36-3B2B-3D4D-A48D-9CD816B78144}"/>
                </a:ext>
              </a:extLst>
            </p:cNvPr>
            <p:cNvSpPr txBox="1"/>
            <p:nvPr/>
          </p:nvSpPr>
          <p:spPr>
            <a:xfrm>
              <a:off x="4956060" y="2177265"/>
              <a:ext cx="750192" cy="415498"/>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Localización</a:t>
              </a:r>
            </a:p>
            <a:p>
              <a:pPr marL="11725" algn="ctr">
                <a:buSzPct val="100000"/>
                <a:tabLst>
                  <a:tab pos="121285" algn="l"/>
                </a:tabLst>
              </a:pPr>
              <a:r>
                <a:rPr lang="es-ES" sz="900" spc="-10" dirty="0">
                  <a:solidFill>
                    <a:srgbClr val="262626"/>
                  </a:solidFill>
                  <a:cs typeface="Source Sans Pro"/>
                </a:rPr>
                <a:t>de la </a:t>
              </a:r>
            </a:p>
            <a:p>
              <a:pPr marL="11725" algn="ctr">
                <a:buSzPct val="100000"/>
                <a:tabLst>
                  <a:tab pos="121285" algn="l"/>
                </a:tabLst>
              </a:pPr>
              <a:r>
                <a:rPr lang="es-ES" sz="900" spc="-10" dirty="0">
                  <a:solidFill>
                    <a:srgbClr val="262626"/>
                  </a:solidFill>
                  <a:cs typeface="Source Sans Pro"/>
                </a:rPr>
                <a:t>producción</a:t>
              </a:r>
              <a:endParaRPr lang="es-PE" sz="900" spc="-10" dirty="0">
                <a:solidFill>
                  <a:srgbClr val="262626"/>
                </a:solidFill>
                <a:cs typeface="Source Sans Pro"/>
              </a:endParaRPr>
            </a:p>
          </p:txBody>
        </p:sp>
        <p:sp>
          <p:nvSpPr>
            <p:cNvPr id="31" name="object 7">
              <a:extLst>
                <a:ext uri="{FF2B5EF4-FFF2-40B4-BE49-F238E27FC236}">
                  <a16:creationId xmlns:a16="http://schemas.microsoft.com/office/drawing/2014/main" id="{232AC302-58F4-0143-98E9-CBC257AB10C6}"/>
                </a:ext>
              </a:extLst>
            </p:cNvPr>
            <p:cNvSpPr txBox="1"/>
            <p:nvPr/>
          </p:nvSpPr>
          <p:spPr>
            <a:xfrm>
              <a:off x="3119792" y="2446379"/>
              <a:ext cx="750192" cy="2769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Predicción</a:t>
              </a:r>
            </a:p>
            <a:p>
              <a:pPr marL="11725" algn="ctr">
                <a:buSzPct val="100000"/>
                <a:tabLst>
                  <a:tab pos="121285" algn="l"/>
                </a:tabLst>
              </a:pPr>
              <a:r>
                <a:rPr lang="es-ES" sz="900" spc="-10" dirty="0">
                  <a:solidFill>
                    <a:srgbClr val="262626"/>
                  </a:solidFill>
                  <a:cs typeface="Source Sans Pro"/>
                </a:rPr>
                <a:t>a corto plazo</a:t>
              </a:r>
              <a:endParaRPr lang="es-PE" sz="900" spc="-10" dirty="0">
                <a:solidFill>
                  <a:srgbClr val="262626"/>
                </a:solidFill>
                <a:cs typeface="Source Sans Pro"/>
              </a:endParaRPr>
            </a:p>
          </p:txBody>
        </p:sp>
        <p:sp>
          <p:nvSpPr>
            <p:cNvPr id="32" name="object 7">
              <a:extLst>
                <a:ext uri="{FF2B5EF4-FFF2-40B4-BE49-F238E27FC236}">
                  <a16:creationId xmlns:a16="http://schemas.microsoft.com/office/drawing/2014/main" id="{FE039082-67DC-3543-99E7-044617520651}"/>
                </a:ext>
              </a:extLst>
            </p:cNvPr>
            <p:cNvSpPr txBox="1"/>
            <p:nvPr/>
          </p:nvSpPr>
          <p:spPr>
            <a:xfrm>
              <a:off x="3372847" y="1996121"/>
              <a:ext cx="750192" cy="2769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Análisis de</a:t>
              </a:r>
            </a:p>
            <a:p>
              <a:pPr marL="11725" algn="ctr">
                <a:buSzPct val="100000"/>
                <a:tabLst>
                  <a:tab pos="121285" algn="l"/>
                </a:tabLst>
              </a:pPr>
              <a:r>
                <a:rPr lang="es-ES" sz="900" spc="-10" dirty="0">
                  <a:solidFill>
                    <a:srgbClr val="262626"/>
                  </a:solidFill>
                  <a:cs typeface="Source Sans Pro"/>
                </a:rPr>
                <a:t>presupuesto</a:t>
              </a:r>
              <a:endParaRPr lang="es-PE" sz="900" spc="-10" dirty="0">
                <a:solidFill>
                  <a:srgbClr val="262626"/>
                </a:solidFill>
                <a:cs typeface="Source Sans Pro"/>
              </a:endParaRPr>
            </a:p>
          </p:txBody>
        </p:sp>
        <p:sp>
          <p:nvSpPr>
            <p:cNvPr id="33" name="object 7">
              <a:extLst>
                <a:ext uri="{FF2B5EF4-FFF2-40B4-BE49-F238E27FC236}">
                  <a16:creationId xmlns:a16="http://schemas.microsoft.com/office/drawing/2014/main" id="{06DB2FEA-3F8B-A443-A659-6912C3BD83E0}"/>
                </a:ext>
              </a:extLst>
            </p:cNvPr>
            <p:cNvSpPr txBox="1"/>
            <p:nvPr/>
          </p:nvSpPr>
          <p:spPr>
            <a:xfrm>
              <a:off x="2661196" y="2021194"/>
              <a:ext cx="750192" cy="1384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Costos</a:t>
              </a:r>
              <a:endParaRPr lang="es-PE" sz="900" spc="-10" dirty="0">
                <a:solidFill>
                  <a:srgbClr val="262626"/>
                </a:solidFill>
                <a:cs typeface="Source Sans Pro"/>
              </a:endParaRPr>
            </a:p>
          </p:txBody>
        </p:sp>
        <p:sp>
          <p:nvSpPr>
            <p:cNvPr id="34" name="object 7">
              <a:extLst>
                <a:ext uri="{FF2B5EF4-FFF2-40B4-BE49-F238E27FC236}">
                  <a16:creationId xmlns:a16="http://schemas.microsoft.com/office/drawing/2014/main" id="{23ED59A2-AD83-7E49-B3FB-5331DFCA293D}"/>
                </a:ext>
              </a:extLst>
            </p:cNvPr>
            <p:cNvSpPr txBox="1"/>
            <p:nvPr/>
          </p:nvSpPr>
          <p:spPr>
            <a:xfrm>
              <a:off x="3851238" y="2811348"/>
              <a:ext cx="750192" cy="2769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Análisis</a:t>
              </a:r>
            </a:p>
            <a:p>
              <a:pPr marL="11725" algn="ctr">
                <a:buSzPct val="100000"/>
                <a:tabLst>
                  <a:tab pos="121285" algn="l"/>
                </a:tabLst>
              </a:pPr>
              <a:r>
                <a:rPr lang="es-ES" sz="900" spc="-10" dirty="0">
                  <a:solidFill>
                    <a:srgbClr val="262626"/>
                  </a:solidFill>
                  <a:cs typeface="Source Sans Pro"/>
                </a:rPr>
                <a:t>contable</a:t>
              </a:r>
              <a:endParaRPr lang="es-PE" sz="900" spc="-10" dirty="0">
                <a:solidFill>
                  <a:srgbClr val="262626"/>
                </a:solidFill>
                <a:cs typeface="Source Sans Pro"/>
              </a:endParaRPr>
            </a:p>
          </p:txBody>
        </p:sp>
        <p:sp>
          <p:nvSpPr>
            <p:cNvPr id="35" name="object 7">
              <a:extLst>
                <a:ext uri="{FF2B5EF4-FFF2-40B4-BE49-F238E27FC236}">
                  <a16:creationId xmlns:a16="http://schemas.microsoft.com/office/drawing/2014/main" id="{F5424D75-979D-784C-AA54-CC7E037F805D}"/>
                </a:ext>
              </a:extLst>
            </p:cNvPr>
            <p:cNvSpPr txBox="1"/>
            <p:nvPr/>
          </p:nvSpPr>
          <p:spPr>
            <a:xfrm>
              <a:off x="3915519" y="2373729"/>
              <a:ext cx="1071571" cy="2769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Preparación</a:t>
              </a:r>
            </a:p>
            <a:p>
              <a:pPr marL="11725" algn="ctr">
                <a:buSzPct val="100000"/>
                <a:tabLst>
                  <a:tab pos="121285" algn="l"/>
                </a:tabLst>
              </a:pPr>
              <a:r>
                <a:rPr lang="es-ES" sz="900" spc="-10" dirty="0">
                  <a:solidFill>
                    <a:srgbClr val="262626"/>
                  </a:solidFill>
                  <a:cs typeface="Source Sans Pro"/>
                </a:rPr>
                <a:t>de presupuestos</a:t>
              </a:r>
              <a:endParaRPr lang="es-PE" sz="900" spc="-10" dirty="0">
                <a:solidFill>
                  <a:srgbClr val="262626"/>
                </a:solidFill>
                <a:cs typeface="Source Sans Pro"/>
              </a:endParaRPr>
            </a:p>
          </p:txBody>
        </p:sp>
        <p:sp>
          <p:nvSpPr>
            <p:cNvPr id="36" name="object 7">
              <a:extLst>
                <a:ext uri="{FF2B5EF4-FFF2-40B4-BE49-F238E27FC236}">
                  <a16:creationId xmlns:a16="http://schemas.microsoft.com/office/drawing/2014/main" id="{B87CD53C-8C51-0246-8C1D-EFBFDEC18C66}"/>
                </a:ext>
              </a:extLst>
            </p:cNvPr>
            <p:cNvSpPr txBox="1"/>
            <p:nvPr/>
          </p:nvSpPr>
          <p:spPr>
            <a:xfrm>
              <a:off x="4926354" y="2792437"/>
              <a:ext cx="1071571" cy="1384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Cadenas de Suministro</a:t>
              </a:r>
              <a:endParaRPr lang="es-PE" sz="900" spc="-10" dirty="0">
                <a:solidFill>
                  <a:srgbClr val="262626"/>
                </a:solidFill>
                <a:cs typeface="Source Sans Pro"/>
              </a:endParaRPr>
            </a:p>
          </p:txBody>
        </p:sp>
        <p:sp>
          <p:nvSpPr>
            <p:cNvPr id="37" name="object 7">
              <a:extLst>
                <a:ext uri="{FF2B5EF4-FFF2-40B4-BE49-F238E27FC236}">
                  <a16:creationId xmlns:a16="http://schemas.microsoft.com/office/drawing/2014/main" id="{286ABAD7-1B31-EE42-86AB-87C49E0C867A}"/>
                </a:ext>
              </a:extLst>
            </p:cNvPr>
            <p:cNvSpPr txBox="1"/>
            <p:nvPr/>
          </p:nvSpPr>
          <p:spPr>
            <a:xfrm>
              <a:off x="5222403" y="3035137"/>
              <a:ext cx="1071571" cy="1384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Nuevos productos</a:t>
              </a:r>
              <a:endParaRPr lang="es-PE" sz="900" spc="-10" dirty="0">
                <a:solidFill>
                  <a:srgbClr val="262626"/>
                </a:solidFill>
                <a:cs typeface="Source Sans Pro"/>
              </a:endParaRPr>
            </a:p>
          </p:txBody>
        </p:sp>
        <p:sp>
          <p:nvSpPr>
            <p:cNvPr id="38" name="object 7">
              <a:extLst>
                <a:ext uri="{FF2B5EF4-FFF2-40B4-BE49-F238E27FC236}">
                  <a16:creationId xmlns:a16="http://schemas.microsoft.com/office/drawing/2014/main" id="{3F06F236-7507-2B43-A2E0-E10B2DC60F38}"/>
                </a:ext>
              </a:extLst>
            </p:cNvPr>
            <p:cNvSpPr txBox="1"/>
            <p:nvPr/>
          </p:nvSpPr>
          <p:spPr>
            <a:xfrm>
              <a:off x="5411580" y="3723274"/>
              <a:ext cx="1605117" cy="1384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Gestión del Conocimiento</a:t>
              </a:r>
              <a:endParaRPr lang="es-PE" sz="900" spc="-10" dirty="0">
                <a:solidFill>
                  <a:srgbClr val="262626"/>
                </a:solidFill>
                <a:cs typeface="Source Sans Pro"/>
              </a:endParaRPr>
            </a:p>
          </p:txBody>
        </p:sp>
        <p:sp>
          <p:nvSpPr>
            <p:cNvPr id="39" name="object 7">
              <a:extLst>
                <a:ext uri="{FF2B5EF4-FFF2-40B4-BE49-F238E27FC236}">
                  <a16:creationId xmlns:a16="http://schemas.microsoft.com/office/drawing/2014/main" id="{2B24D2A4-FADC-D547-A942-8BBC0D85DB22}"/>
                </a:ext>
              </a:extLst>
            </p:cNvPr>
            <p:cNvSpPr txBox="1"/>
            <p:nvPr/>
          </p:nvSpPr>
          <p:spPr>
            <a:xfrm>
              <a:off x="4276897" y="3656342"/>
              <a:ext cx="1605117" cy="415498"/>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Planeación</a:t>
              </a:r>
            </a:p>
            <a:p>
              <a:pPr marL="11725" algn="ctr">
                <a:buSzPct val="100000"/>
                <a:tabLst>
                  <a:tab pos="121285" algn="l"/>
                </a:tabLst>
              </a:pPr>
              <a:r>
                <a:rPr lang="es-ES" sz="900" spc="-10" dirty="0">
                  <a:solidFill>
                    <a:srgbClr val="262626"/>
                  </a:solidFill>
                  <a:cs typeface="Source Sans Pro"/>
                </a:rPr>
                <a:t>Estratégica</a:t>
              </a:r>
            </a:p>
            <a:p>
              <a:pPr marL="11725" algn="ctr">
                <a:buSzPct val="100000"/>
                <a:tabLst>
                  <a:tab pos="121285" algn="l"/>
                </a:tabLst>
              </a:pPr>
              <a:r>
                <a:rPr lang="es-ES" sz="900" spc="-10" dirty="0">
                  <a:solidFill>
                    <a:srgbClr val="262626"/>
                  </a:solidFill>
                  <a:cs typeface="Source Sans Pro"/>
                </a:rPr>
                <a:t>organizacional</a:t>
              </a:r>
              <a:endParaRPr lang="es-PE" sz="900" spc="-10" dirty="0">
                <a:solidFill>
                  <a:srgbClr val="262626"/>
                </a:solidFill>
                <a:cs typeface="Source Sans Pro"/>
              </a:endParaRPr>
            </a:p>
          </p:txBody>
        </p:sp>
        <p:sp>
          <p:nvSpPr>
            <p:cNvPr id="40" name="object 7">
              <a:extLst>
                <a:ext uri="{FF2B5EF4-FFF2-40B4-BE49-F238E27FC236}">
                  <a16:creationId xmlns:a16="http://schemas.microsoft.com/office/drawing/2014/main" id="{5EFB3E0F-A22A-D245-95A4-B4BD6863F264}"/>
                </a:ext>
              </a:extLst>
            </p:cNvPr>
            <p:cNvSpPr txBox="1"/>
            <p:nvPr/>
          </p:nvSpPr>
          <p:spPr>
            <a:xfrm>
              <a:off x="3850614" y="3212489"/>
              <a:ext cx="1605117" cy="276999"/>
            </a:xfrm>
            <a:prstGeom prst="rect">
              <a:avLst/>
            </a:prstGeom>
          </p:spPr>
          <p:txBody>
            <a:bodyPr vert="horz" wrap="square" lIns="0" tIns="0" rIns="0" bIns="0" rtlCol="0">
              <a:spAutoFit/>
            </a:bodyPr>
            <a:lstStyle/>
            <a:p>
              <a:pPr marL="11725" algn="ctr">
                <a:buSzPct val="100000"/>
                <a:tabLst>
                  <a:tab pos="121285" algn="l"/>
                </a:tabLst>
              </a:pPr>
              <a:r>
                <a:rPr lang="es-ES" sz="900" spc="-10" dirty="0">
                  <a:solidFill>
                    <a:srgbClr val="262626"/>
                  </a:solidFill>
                  <a:cs typeface="Source Sans Pro"/>
                </a:rPr>
                <a:t>Relaciones</a:t>
              </a:r>
            </a:p>
            <a:p>
              <a:pPr marL="11725" algn="ctr">
                <a:buSzPct val="100000"/>
                <a:tabLst>
                  <a:tab pos="121285" algn="l"/>
                </a:tabLst>
              </a:pPr>
              <a:r>
                <a:rPr lang="es-ES" sz="900" spc="-10" dirty="0">
                  <a:solidFill>
                    <a:srgbClr val="262626"/>
                  </a:solidFill>
                  <a:cs typeface="Source Sans Pro"/>
                </a:rPr>
                <a:t>Con clientes</a:t>
              </a:r>
              <a:endParaRPr lang="es-PE" sz="900" spc="-10" dirty="0">
                <a:solidFill>
                  <a:srgbClr val="262626"/>
                </a:solidFill>
                <a:cs typeface="Source Sans Pro"/>
              </a:endParaRPr>
            </a:p>
          </p:txBody>
        </p:sp>
        <p:sp>
          <p:nvSpPr>
            <p:cNvPr id="41" name="object 7">
              <a:extLst>
                <a:ext uri="{FF2B5EF4-FFF2-40B4-BE49-F238E27FC236}">
                  <a16:creationId xmlns:a16="http://schemas.microsoft.com/office/drawing/2014/main" id="{41848E5E-A026-E343-B27A-BD7822200A33}"/>
                </a:ext>
              </a:extLst>
            </p:cNvPr>
            <p:cNvSpPr txBox="1"/>
            <p:nvPr/>
          </p:nvSpPr>
          <p:spPr>
            <a:xfrm>
              <a:off x="5079455" y="3463007"/>
              <a:ext cx="207120" cy="169277"/>
            </a:xfrm>
            <a:prstGeom prst="rect">
              <a:avLst/>
            </a:prstGeom>
          </p:spPr>
          <p:txBody>
            <a:bodyPr vert="horz" wrap="square" lIns="0" tIns="0" rIns="0" bIns="0" rtlCol="0">
              <a:spAutoFit/>
            </a:bodyPr>
            <a:lstStyle/>
            <a:p>
              <a:pPr marL="11725" algn="ctr">
                <a:buSzPct val="100000"/>
                <a:tabLst>
                  <a:tab pos="121285" algn="l"/>
                </a:tabLst>
              </a:pPr>
              <a:r>
                <a:rPr lang="es-ES" sz="1100" b="1" spc="-10" dirty="0">
                  <a:solidFill>
                    <a:srgbClr val="EE4639"/>
                  </a:solidFill>
                  <a:cs typeface="Source Sans Pro"/>
                </a:rPr>
                <a:t>ES</a:t>
              </a:r>
              <a:endParaRPr lang="es-PE" sz="1100" b="1" spc="-10" dirty="0">
                <a:solidFill>
                  <a:srgbClr val="EE4639"/>
                </a:solidFill>
                <a:cs typeface="Source Sans Pro"/>
              </a:endParaRPr>
            </a:p>
          </p:txBody>
        </p:sp>
        <p:sp>
          <p:nvSpPr>
            <p:cNvPr id="42" name="object 7">
              <a:extLst>
                <a:ext uri="{FF2B5EF4-FFF2-40B4-BE49-F238E27FC236}">
                  <a16:creationId xmlns:a16="http://schemas.microsoft.com/office/drawing/2014/main" id="{5C2988DE-2F1E-0646-B5D3-9858EB0537DD}"/>
                </a:ext>
              </a:extLst>
            </p:cNvPr>
            <p:cNvSpPr txBox="1"/>
            <p:nvPr/>
          </p:nvSpPr>
          <p:spPr>
            <a:xfrm>
              <a:off x="5484889" y="3453599"/>
              <a:ext cx="311683" cy="169277"/>
            </a:xfrm>
            <a:prstGeom prst="rect">
              <a:avLst/>
            </a:prstGeom>
          </p:spPr>
          <p:txBody>
            <a:bodyPr vert="horz" wrap="square" lIns="0" tIns="0" rIns="0" bIns="0" rtlCol="0">
              <a:spAutoFit/>
            </a:bodyPr>
            <a:lstStyle/>
            <a:p>
              <a:pPr marL="11725" algn="ctr">
                <a:buSzPct val="100000"/>
                <a:tabLst>
                  <a:tab pos="121285" algn="l"/>
                </a:tabLst>
              </a:pPr>
              <a:r>
                <a:rPr lang="es-ES" sz="1100" b="1" spc="-10" dirty="0">
                  <a:solidFill>
                    <a:srgbClr val="EE4639"/>
                  </a:solidFill>
                  <a:cs typeface="Source Sans Pro"/>
                </a:rPr>
                <a:t>KM</a:t>
              </a:r>
              <a:endParaRPr lang="es-PE" sz="1100" b="1" spc="-10" dirty="0">
                <a:solidFill>
                  <a:srgbClr val="EE4639"/>
                </a:solidFill>
                <a:cs typeface="Source Sans Pro"/>
              </a:endParaRPr>
            </a:p>
          </p:txBody>
        </p:sp>
        <p:sp>
          <p:nvSpPr>
            <p:cNvPr id="43" name="object 7">
              <a:extLst>
                <a:ext uri="{FF2B5EF4-FFF2-40B4-BE49-F238E27FC236}">
                  <a16:creationId xmlns:a16="http://schemas.microsoft.com/office/drawing/2014/main" id="{2CB4A409-568B-F541-84D0-6E6323DDC38F}"/>
                </a:ext>
              </a:extLst>
            </p:cNvPr>
            <p:cNvSpPr txBox="1"/>
            <p:nvPr/>
          </p:nvSpPr>
          <p:spPr>
            <a:xfrm>
              <a:off x="5726848" y="3233340"/>
              <a:ext cx="311683" cy="169277"/>
            </a:xfrm>
            <a:prstGeom prst="rect">
              <a:avLst/>
            </a:prstGeom>
          </p:spPr>
          <p:txBody>
            <a:bodyPr vert="horz" wrap="square" lIns="0" tIns="0" rIns="0" bIns="0" rtlCol="0">
              <a:spAutoFit/>
            </a:bodyPr>
            <a:lstStyle/>
            <a:p>
              <a:pPr marL="11725" algn="ctr">
                <a:buSzPct val="100000"/>
                <a:tabLst>
                  <a:tab pos="121285" algn="l"/>
                </a:tabLst>
              </a:pPr>
              <a:r>
                <a:rPr lang="es-ES" sz="1100" b="1" spc="-10" dirty="0">
                  <a:solidFill>
                    <a:srgbClr val="EE4639"/>
                  </a:solidFill>
                  <a:cs typeface="Source Sans Pro"/>
                </a:rPr>
                <a:t>NN</a:t>
              </a:r>
              <a:endParaRPr lang="es-PE" sz="1100" b="1" spc="-10" dirty="0">
                <a:solidFill>
                  <a:srgbClr val="EE4639"/>
                </a:solidFill>
                <a:cs typeface="Source Sans Pro"/>
              </a:endParaRPr>
            </a:p>
          </p:txBody>
        </p:sp>
        <p:sp>
          <p:nvSpPr>
            <p:cNvPr id="44" name="object 7">
              <a:extLst>
                <a:ext uri="{FF2B5EF4-FFF2-40B4-BE49-F238E27FC236}">
                  <a16:creationId xmlns:a16="http://schemas.microsoft.com/office/drawing/2014/main" id="{7A734DC3-B161-A14F-8FC7-8623C5EA1DCD}"/>
                </a:ext>
              </a:extLst>
            </p:cNvPr>
            <p:cNvSpPr txBox="1"/>
            <p:nvPr/>
          </p:nvSpPr>
          <p:spPr>
            <a:xfrm>
              <a:off x="4923613" y="2628465"/>
              <a:ext cx="311683" cy="169277"/>
            </a:xfrm>
            <a:prstGeom prst="rect">
              <a:avLst/>
            </a:prstGeom>
          </p:spPr>
          <p:txBody>
            <a:bodyPr vert="horz" wrap="square" lIns="0" tIns="0" rIns="0" bIns="0" rtlCol="0">
              <a:spAutoFit/>
            </a:bodyPr>
            <a:lstStyle/>
            <a:p>
              <a:pPr marL="11725" algn="ctr">
                <a:buSzPct val="100000"/>
                <a:tabLst>
                  <a:tab pos="121285" algn="l"/>
                </a:tabLst>
              </a:pPr>
              <a:r>
                <a:rPr lang="es-ES" sz="1100" b="1" spc="-10" dirty="0">
                  <a:solidFill>
                    <a:srgbClr val="EE4639"/>
                  </a:solidFill>
                  <a:cs typeface="Source Sans Pro"/>
                </a:rPr>
                <a:t>DDS</a:t>
              </a:r>
              <a:endParaRPr lang="es-PE" sz="1100" b="1" spc="-10" dirty="0">
                <a:solidFill>
                  <a:srgbClr val="EE4639"/>
                </a:solidFill>
                <a:cs typeface="Source Sans Pro"/>
              </a:endParaRPr>
            </a:p>
          </p:txBody>
        </p:sp>
        <p:sp>
          <p:nvSpPr>
            <p:cNvPr id="45" name="object 7">
              <a:extLst>
                <a:ext uri="{FF2B5EF4-FFF2-40B4-BE49-F238E27FC236}">
                  <a16:creationId xmlns:a16="http://schemas.microsoft.com/office/drawing/2014/main" id="{49FF6FB1-6C51-1842-BF45-98798533CC51}"/>
                </a:ext>
              </a:extLst>
            </p:cNvPr>
            <p:cNvSpPr txBox="1"/>
            <p:nvPr/>
          </p:nvSpPr>
          <p:spPr>
            <a:xfrm>
              <a:off x="4645175" y="2917259"/>
              <a:ext cx="311683" cy="169277"/>
            </a:xfrm>
            <a:prstGeom prst="rect">
              <a:avLst/>
            </a:prstGeom>
          </p:spPr>
          <p:txBody>
            <a:bodyPr vert="horz" wrap="square" lIns="0" tIns="0" rIns="0" bIns="0" rtlCol="0">
              <a:spAutoFit/>
            </a:bodyPr>
            <a:lstStyle/>
            <a:p>
              <a:pPr marL="11725" algn="ctr">
                <a:buSzPct val="100000"/>
                <a:tabLst>
                  <a:tab pos="121285" algn="l"/>
                </a:tabLst>
              </a:pPr>
              <a:r>
                <a:rPr lang="es-ES" sz="1100" b="1" spc="-10" dirty="0">
                  <a:solidFill>
                    <a:srgbClr val="EE4639"/>
                  </a:solidFill>
                  <a:cs typeface="Source Sans Pro"/>
                </a:rPr>
                <a:t>SIG</a:t>
              </a:r>
              <a:endParaRPr lang="es-PE" sz="1100" b="1" spc="-10" dirty="0">
                <a:solidFill>
                  <a:srgbClr val="EE4639"/>
                </a:solidFill>
                <a:cs typeface="Source Sans Pro"/>
              </a:endParaRPr>
            </a:p>
          </p:txBody>
        </p:sp>
        <p:sp>
          <p:nvSpPr>
            <p:cNvPr id="46" name="object 7">
              <a:extLst>
                <a:ext uri="{FF2B5EF4-FFF2-40B4-BE49-F238E27FC236}">
                  <a16:creationId xmlns:a16="http://schemas.microsoft.com/office/drawing/2014/main" id="{398C0163-87C5-4D46-8D15-E88C1E4341B4}"/>
                </a:ext>
              </a:extLst>
            </p:cNvPr>
            <p:cNvSpPr txBox="1"/>
            <p:nvPr/>
          </p:nvSpPr>
          <p:spPr>
            <a:xfrm>
              <a:off x="3764909" y="2433740"/>
              <a:ext cx="311683" cy="169277"/>
            </a:xfrm>
            <a:prstGeom prst="rect">
              <a:avLst/>
            </a:prstGeom>
          </p:spPr>
          <p:txBody>
            <a:bodyPr vert="horz" wrap="square" lIns="0" tIns="0" rIns="0" bIns="0" rtlCol="0">
              <a:spAutoFit/>
            </a:bodyPr>
            <a:lstStyle/>
            <a:p>
              <a:pPr marL="11725" algn="ctr">
                <a:buSzPct val="100000"/>
                <a:tabLst>
                  <a:tab pos="121285" algn="l"/>
                </a:tabLst>
              </a:pPr>
              <a:r>
                <a:rPr lang="es-ES" sz="1100" b="1" spc="-10" dirty="0">
                  <a:solidFill>
                    <a:srgbClr val="EE4639"/>
                  </a:solidFill>
                  <a:cs typeface="Source Sans Pro"/>
                </a:rPr>
                <a:t>MIS</a:t>
              </a:r>
              <a:endParaRPr lang="es-PE" sz="1100" b="1" spc="-10" dirty="0">
                <a:solidFill>
                  <a:srgbClr val="EE4639"/>
                </a:solidFill>
                <a:cs typeface="Source Sans Pro"/>
              </a:endParaRPr>
            </a:p>
          </p:txBody>
        </p:sp>
        <p:sp>
          <p:nvSpPr>
            <p:cNvPr id="47" name="object 7">
              <a:extLst>
                <a:ext uri="{FF2B5EF4-FFF2-40B4-BE49-F238E27FC236}">
                  <a16:creationId xmlns:a16="http://schemas.microsoft.com/office/drawing/2014/main" id="{1ECE00D5-E43E-EE41-AB20-429CD2EB3028}"/>
                </a:ext>
              </a:extLst>
            </p:cNvPr>
            <p:cNvSpPr txBox="1"/>
            <p:nvPr/>
          </p:nvSpPr>
          <p:spPr>
            <a:xfrm>
              <a:off x="2064437" y="1610085"/>
              <a:ext cx="311683" cy="169277"/>
            </a:xfrm>
            <a:prstGeom prst="rect">
              <a:avLst/>
            </a:prstGeom>
          </p:spPr>
          <p:txBody>
            <a:bodyPr vert="horz" wrap="square" lIns="0" tIns="0" rIns="0" bIns="0" rtlCol="0">
              <a:spAutoFit/>
            </a:bodyPr>
            <a:lstStyle/>
            <a:p>
              <a:pPr marL="11725" algn="ctr">
                <a:buSzPct val="100000"/>
                <a:tabLst>
                  <a:tab pos="121285" algn="l"/>
                </a:tabLst>
              </a:pPr>
              <a:r>
                <a:rPr lang="es-ES" sz="1100" b="1" spc="-10" dirty="0">
                  <a:solidFill>
                    <a:srgbClr val="EE4639"/>
                  </a:solidFill>
                  <a:cs typeface="Source Sans Pro"/>
                </a:rPr>
                <a:t>TPS</a:t>
              </a:r>
              <a:endParaRPr lang="es-PE" sz="1100" b="1" spc="-10" dirty="0">
                <a:solidFill>
                  <a:srgbClr val="EE4639"/>
                </a:solidFill>
                <a:cs typeface="Source Sans Pro"/>
              </a:endParaRPr>
            </a:p>
          </p:txBody>
        </p:sp>
        <p:sp>
          <p:nvSpPr>
            <p:cNvPr id="48" name="object 7">
              <a:extLst>
                <a:ext uri="{FF2B5EF4-FFF2-40B4-BE49-F238E27FC236}">
                  <a16:creationId xmlns:a16="http://schemas.microsoft.com/office/drawing/2014/main" id="{1857F5A8-000F-2E45-AE94-D551D5F7E93F}"/>
                </a:ext>
              </a:extLst>
            </p:cNvPr>
            <p:cNvSpPr txBox="1"/>
            <p:nvPr/>
          </p:nvSpPr>
          <p:spPr>
            <a:xfrm rot="16200000">
              <a:off x="1038986" y="2385014"/>
              <a:ext cx="1172755" cy="138499"/>
            </a:xfrm>
            <a:prstGeom prst="rect">
              <a:avLst/>
            </a:prstGeom>
          </p:spPr>
          <p:txBody>
            <a:bodyPr vert="horz" wrap="square" lIns="0" tIns="0" rIns="0" bIns="0" rtlCol="0">
              <a:spAutoFit/>
            </a:bodyPr>
            <a:lstStyle/>
            <a:p>
              <a:pPr marL="11725" algn="ctr">
                <a:buSzPct val="100000"/>
                <a:tabLst>
                  <a:tab pos="121285" algn="l"/>
                </a:tabLst>
              </a:pPr>
              <a:r>
                <a:rPr lang="es-ES" sz="900" b="1" spc="-10" dirty="0">
                  <a:solidFill>
                    <a:srgbClr val="262626"/>
                  </a:solidFill>
                  <a:cs typeface="Source Sans Pro"/>
                </a:rPr>
                <a:t>Tipos de Decisiones</a:t>
              </a:r>
              <a:endParaRPr lang="es-PE" sz="900" b="1" spc="-10" dirty="0">
                <a:solidFill>
                  <a:srgbClr val="262626"/>
                </a:solidFill>
                <a:cs typeface="Source Sans Pro"/>
              </a:endParaRPr>
            </a:p>
          </p:txBody>
        </p:sp>
        <p:sp>
          <p:nvSpPr>
            <p:cNvPr id="49" name="object 7">
              <a:extLst>
                <a:ext uri="{FF2B5EF4-FFF2-40B4-BE49-F238E27FC236}">
                  <a16:creationId xmlns:a16="http://schemas.microsoft.com/office/drawing/2014/main" id="{DD645F17-A0C5-7540-8902-390988D607B8}"/>
                </a:ext>
              </a:extLst>
            </p:cNvPr>
            <p:cNvSpPr txBox="1"/>
            <p:nvPr/>
          </p:nvSpPr>
          <p:spPr>
            <a:xfrm>
              <a:off x="1092662" y="3965202"/>
              <a:ext cx="706687" cy="138499"/>
            </a:xfrm>
            <a:prstGeom prst="rect">
              <a:avLst/>
            </a:prstGeom>
          </p:spPr>
          <p:txBody>
            <a:bodyPr vert="horz" wrap="square" lIns="0" tIns="0" rIns="0" bIns="0" rtlCol="0">
              <a:spAutoFit/>
            </a:bodyPr>
            <a:lstStyle/>
            <a:p>
              <a:pPr marL="11725" algn="ctr">
                <a:buSzPct val="100000"/>
                <a:tabLst>
                  <a:tab pos="121285" algn="l"/>
                </a:tabLst>
              </a:pPr>
              <a:r>
                <a:rPr lang="es-ES" sz="900" b="1" spc="-10" dirty="0">
                  <a:solidFill>
                    <a:srgbClr val="262626"/>
                  </a:solidFill>
                  <a:cs typeface="Source Sans Pro"/>
                </a:rPr>
                <a:t>Complejas</a:t>
              </a:r>
              <a:endParaRPr lang="es-PE" sz="900" b="1" spc="-10" dirty="0">
                <a:solidFill>
                  <a:srgbClr val="262626"/>
                </a:solidFill>
                <a:cs typeface="Source Sans Pro"/>
              </a:endParaRPr>
            </a:p>
          </p:txBody>
        </p:sp>
        <p:sp>
          <p:nvSpPr>
            <p:cNvPr id="50" name="object 7">
              <a:extLst>
                <a:ext uri="{FF2B5EF4-FFF2-40B4-BE49-F238E27FC236}">
                  <a16:creationId xmlns:a16="http://schemas.microsoft.com/office/drawing/2014/main" id="{13AC8A7D-4579-AE44-849D-33F11D052FDC}"/>
                </a:ext>
              </a:extLst>
            </p:cNvPr>
            <p:cNvSpPr txBox="1"/>
            <p:nvPr/>
          </p:nvSpPr>
          <p:spPr>
            <a:xfrm>
              <a:off x="1593873" y="4153623"/>
              <a:ext cx="706687" cy="138499"/>
            </a:xfrm>
            <a:prstGeom prst="rect">
              <a:avLst/>
            </a:prstGeom>
          </p:spPr>
          <p:txBody>
            <a:bodyPr vert="horz" wrap="square" lIns="0" tIns="0" rIns="0" bIns="0" rtlCol="0">
              <a:spAutoFit/>
            </a:bodyPr>
            <a:lstStyle/>
            <a:p>
              <a:pPr marL="11725" algn="ctr">
                <a:buSzPct val="100000"/>
                <a:tabLst>
                  <a:tab pos="121285" algn="l"/>
                </a:tabLst>
              </a:pPr>
              <a:r>
                <a:rPr lang="es-ES" sz="900" b="1" spc="-10" dirty="0">
                  <a:solidFill>
                    <a:srgbClr val="262626"/>
                  </a:solidFill>
                  <a:cs typeface="Source Sans Pro"/>
                </a:rPr>
                <a:t>Menor</a:t>
              </a:r>
              <a:endParaRPr lang="es-PE" sz="900" b="1" spc="-10" dirty="0">
                <a:solidFill>
                  <a:srgbClr val="262626"/>
                </a:solidFill>
                <a:cs typeface="Source Sans Pro"/>
              </a:endParaRPr>
            </a:p>
          </p:txBody>
        </p:sp>
        <p:sp>
          <p:nvSpPr>
            <p:cNvPr id="51" name="object 7">
              <a:extLst>
                <a:ext uri="{FF2B5EF4-FFF2-40B4-BE49-F238E27FC236}">
                  <a16:creationId xmlns:a16="http://schemas.microsoft.com/office/drawing/2014/main" id="{E925CE24-E1C5-FE49-8F0E-36071460869A}"/>
                </a:ext>
              </a:extLst>
            </p:cNvPr>
            <p:cNvSpPr txBox="1"/>
            <p:nvPr/>
          </p:nvSpPr>
          <p:spPr>
            <a:xfrm>
              <a:off x="3764909" y="4167461"/>
              <a:ext cx="1138243" cy="138499"/>
            </a:xfrm>
            <a:prstGeom prst="rect">
              <a:avLst/>
            </a:prstGeom>
          </p:spPr>
          <p:txBody>
            <a:bodyPr vert="horz" wrap="square" lIns="0" tIns="0" rIns="0" bIns="0" rtlCol="0">
              <a:spAutoFit/>
            </a:bodyPr>
            <a:lstStyle/>
            <a:p>
              <a:pPr marL="11725" algn="ctr">
                <a:buSzPct val="100000"/>
                <a:tabLst>
                  <a:tab pos="121285" algn="l"/>
                </a:tabLst>
              </a:pPr>
              <a:r>
                <a:rPr lang="es-ES" sz="900" b="1" spc="-10" dirty="0">
                  <a:solidFill>
                    <a:srgbClr val="262626"/>
                  </a:solidFill>
                  <a:cs typeface="Source Sans Pro"/>
                </a:rPr>
                <a:t>Nivel Organizativo</a:t>
              </a:r>
              <a:endParaRPr lang="es-PE" sz="900" b="1" spc="-10" dirty="0">
                <a:solidFill>
                  <a:srgbClr val="262626"/>
                </a:solidFill>
                <a:cs typeface="Source Sans Pro"/>
              </a:endParaRPr>
            </a:p>
          </p:txBody>
        </p:sp>
        <p:sp>
          <p:nvSpPr>
            <p:cNvPr id="52" name="object 7">
              <a:extLst>
                <a:ext uri="{FF2B5EF4-FFF2-40B4-BE49-F238E27FC236}">
                  <a16:creationId xmlns:a16="http://schemas.microsoft.com/office/drawing/2014/main" id="{0A553F50-DEFC-A74D-902C-5C4C3EEF59DA}"/>
                </a:ext>
              </a:extLst>
            </p:cNvPr>
            <p:cNvSpPr txBox="1"/>
            <p:nvPr/>
          </p:nvSpPr>
          <p:spPr>
            <a:xfrm>
              <a:off x="6192156" y="4167461"/>
              <a:ext cx="1138243" cy="138499"/>
            </a:xfrm>
            <a:prstGeom prst="rect">
              <a:avLst/>
            </a:prstGeom>
          </p:spPr>
          <p:txBody>
            <a:bodyPr vert="horz" wrap="square" lIns="0" tIns="0" rIns="0" bIns="0" rtlCol="0">
              <a:spAutoFit/>
            </a:bodyPr>
            <a:lstStyle/>
            <a:p>
              <a:pPr marL="11725" algn="ctr">
                <a:buSzPct val="100000"/>
                <a:tabLst>
                  <a:tab pos="121285" algn="l"/>
                </a:tabLst>
              </a:pPr>
              <a:r>
                <a:rPr lang="es-ES" sz="900" b="1" spc="-10" dirty="0">
                  <a:solidFill>
                    <a:srgbClr val="262626"/>
                  </a:solidFill>
                  <a:cs typeface="Source Sans Pro"/>
                </a:rPr>
                <a:t>Mayor</a:t>
              </a:r>
              <a:endParaRPr lang="es-PE" sz="900" b="1" spc="-10" dirty="0">
                <a:solidFill>
                  <a:srgbClr val="262626"/>
                </a:solidFill>
                <a:cs typeface="Source Sans Pro"/>
              </a:endParaRPr>
            </a:p>
          </p:txBody>
        </p:sp>
        <p:cxnSp>
          <p:nvCxnSpPr>
            <p:cNvPr id="55" name="Conector recto 54">
              <a:extLst>
                <a:ext uri="{FF2B5EF4-FFF2-40B4-BE49-F238E27FC236}">
                  <a16:creationId xmlns:a16="http://schemas.microsoft.com/office/drawing/2014/main" id="{7A1058A9-A55E-F94A-86F2-FCDD3957FA7E}"/>
                </a:ext>
              </a:extLst>
            </p:cNvPr>
            <p:cNvCxnSpPr>
              <a:cxnSpLocks/>
            </p:cNvCxnSpPr>
            <p:nvPr/>
          </p:nvCxnSpPr>
          <p:spPr>
            <a:xfrm>
              <a:off x="1734589" y="1349768"/>
              <a:ext cx="0" cy="2956192"/>
            </a:xfrm>
            <a:prstGeom prst="line">
              <a:avLst/>
            </a:prstGeom>
            <a:ln w="25400">
              <a:solidFill>
                <a:srgbClr val="808799"/>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55">
              <a:extLst>
                <a:ext uri="{FF2B5EF4-FFF2-40B4-BE49-F238E27FC236}">
                  <a16:creationId xmlns:a16="http://schemas.microsoft.com/office/drawing/2014/main" id="{18D2BA44-5F98-5D4C-888F-981ACE4216AA}"/>
                </a:ext>
              </a:extLst>
            </p:cNvPr>
            <p:cNvCxnSpPr>
              <a:cxnSpLocks/>
            </p:cNvCxnSpPr>
            <p:nvPr/>
          </p:nvCxnSpPr>
          <p:spPr>
            <a:xfrm flipH="1">
              <a:off x="1608261" y="4142507"/>
              <a:ext cx="5408436" cy="0"/>
            </a:xfrm>
            <a:prstGeom prst="line">
              <a:avLst/>
            </a:prstGeom>
            <a:ln w="25400">
              <a:solidFill>
                <a:srgbClr val="808799"/>
              </a:solidFill>
              <a:headEnd type="triangle"/>
            </a:ln>
            <a:effectLst/>
          </p:spPr>
          <p:style>
            <a:lnRef idx="2">
              <a:schemeClr val="accent1"/>
            </a:lnRef>
            <a:fillRef idx="0">
              <a:schemeClr val="accent1"/>
            </a:fillRef>
            <a:effectRef idx="1">
              <a:schemeClr val="accent1"/>
            </a:effectRef>
            <a:fontRef idx="minor">
              <a:schemeClr val="tx1"/>
            </a:fontRef>
          </p:style>
        </p:cxnSp>
        <p:sp>
          <p:nvSpPr>
            <p:cNvPr id="59" name="object 7">
              <a:extLst>
                <a:ext uri="{FF2B5EF4-FFF2-40B4-BE49-F238E27FC236}">
                  <a16:creationId xmlns:a16="http://schemas.microsoft.com/office/drawing/2014/main" id="{52AD182E-7789-594F-97E2-D70A957448D0}"/>
                </a:ext>
              </a:extLst>
            </p:cNvPr>
            <p:cNvSpPr txBox="1"/>
            <p:nvPr/>
          </p:nvSpPr>
          <p:spPr>
            <a:xfrm>
              <a:off x="1864142" y="4431914"/>
              <a:ext cx="3017410" cy="754053"/>
            </a:xfrm>
            <a:prstGeom prst="rect">
              <a:avLst/>
            </a:prstGeom>
          </p:spPr>
          <p:txBody>
            <a:bodyPr vert="horz" wrap="square" lIns="0" tIns="0" rIns="0" bIns="0" rtlCol="0">
              <a:spAutoFit/>
            </a:bodyPr>
            <a:lstStyle/>
            <a:p>
              <a:pPr marL="11725">
                <a:buSzPct val="100000"/>
                <a:tabLst>
                  <a:tab pos="121285" algn="l"/>
                </a:tabLst>
              </a:pPr>
              <a:r>
                <a:rPr lang="es-ES" sz="700" b="1" spc="-10" dirty="0">
                  <a:solidFill>
                    <a:srgbClr val="262626"/>
                  </a:solidFill>
                  <a:cs typeface="Source Sans Pro"/>
                </a:rPr>
                <a:t>TPS: </a:t>
              </a:r>
              <a:r>
                <a:rPr lang="es-ES" sz="700" spc="-10" dirty="0">
                  <a:solidFill>
                    <a:srgbClr val="262626"/>
                  </a:solidFill>
                  <a:cs typeface="Source Sans Pro"/>
                </a:rPr>
                <a:t>Sistemas de Información para el proceso de transacciones</a:t>
              </a:r>
            </a:p>
            <a:p>
              <a:pPr marL="11725">
                <a:buSzPct val="100000"/>
                <a:tabLst>
                  <a:tab pos="121285" algn="l"/>
                </a:tabLst>
              </a:pPr>
              <a:r>
                <a:rPr lang="es-ES" sz="700" b="1" spc="-10" dirty="0">
                  <a:solidFill>
                    <a:srgbClr val="262626"/>
                  </a:solidFill>
                  <a:cs typeface="Source Sans Pro"/>
                </a:rPr>
                <a:t>MIS: </a:t>
              </a:r>
              <a:r>
                <a:rPr lang="es-ES" sz="700" spc="-10" dirty="0">
                  <a:solidFill>
                    <a:srgbClr val="262626"/>
                  </a:solidFill>
                  <a:cs typeface="Source Sans Pro"/>
                </a:rPr>
                <a:t>Sistemas de Información para la gestión de información</a:t>
              </a:r>
            </a:p>
            <a:p>
              <a:pPr marL="11725">
                <a:buSzPct val="100000"/>
                <a:tabLst>
                  <a:tab pos="121285" algn="l"/>
                </a:tabLst>
              </a:pPr>
              <a:r>
                <a:rPr lang="es-ES" sz="700" b="1" spc="-10" dirty="0">
                  <a:solidFill>
                    <a:srgbClr val="262626"/>
                  </a:solidFill>
                  <a:cs typeface="Source Sans Pro"/>
                </a:rPr>
                <a:t>SIG: </a:t>
              </a:r>
              <a:r>
                <a:rPr lang="es-ES" sz="700" spc="-10" dirty="0">
                  <a:solidFill>
                    <a:srgbClr val="262626"/>
                  </a:solidFill>
                  <a:cs typeface="Source Sans Pro"/>
                </a:rPr>
                <a:t>Sistemas de Información Gerenciales</a:t>
              </a:r>
            </a:p>
            <a:p>
              <a:pPr marL="11725">
                <a:buSzPct val="100000"/>
                <a:tabLst>
                  <a:tab pos="121285" algn="l"/>
                </a:tabLst>
              </a:pPr>
              <a:r>
                <a:rPr lang="es-ES" sz="700" b="1" spc="-10" dirty="0">
                  <a:solidFill>
                    <a:srgbClr val="262626"/>
                  </a:solidFill>
                  <a:cs typeface="Source Sans Pro"/>
                </a:rPr>
                <a:t>DDS: </a:t>
              </a:r>
              <a:r>
                <a:rPr lang="es-ES" sz="700" spc="-10" dirty="0">
                  <a:solidFill>
                    <a:srgbClr val="262626"/>
                  </a:solidFill>
                  <a:cs typeface="Source Sans Pro"/>
                </a:rPr>
                <a:t>Sistemas de Información para la toma de decisiones</a:t>
              </a:r>
            </a:p>
            <a:p>
              <a:pPr marL="11725">
                <a:buSzPct val="100000"/>
                <a:tabLst>
                  <a:tab pos="121285" algn="l"/>
                </a:tabLst>
              </a:pPr>
              <a:r>
                <a:rPr lang="es-ES" sz="700" b="1" spc="-10" dirty="0">
                  <a:solidFill>
                    <a:srgbClr val="262626"/>
                  </a:solidFill>
                  <a:cs typeface="Source Sans Pro"/>
                </a:rPr>
                <a:t>ES: </a:t>
              </a:r>
              <a:r>
                <a:rPr lang="es-ES" sz="700" spc="-10" dirty="0">
                  <a:solidFill>
                    <a:srgbClr val="262626"/>
                  </a:solidFill>
                  <a:cs typeface="Source Sans Pro"/>
                </a:rPr>
                <a:t>Sistemas Expertos</a:t>
              </a:r>
            </a:p>
            <a:p>
              <a:pPr marL="11725">
                <a:buSzPct val="100000"/>
                <a:tabLst>
                  <a:tab pos="121285" algn="l"/>
                </a:tabLst>
              </a:pPr>
              <a:r>
                <a:rPr lang="es-ES" sz="700" b="1" spc="-10" dirty="0">
                  <a:solidFill>
                    <a:srgbClr val="262626"/>
                  </a:solidFill>
                  <a:cs typeface="Source Sans Pro"/>
                </a:rPr>
                <a:t>NN: </a:t>
              </a:r>
              <a:r>
                <a:rPr lang="es-ES" sz="700" spc="-10" dirty="0">
                  <a:solidFill>
                    <a:srgbClr val="262626"/>
                  </a:solidFill>
                  <a:cs typeface="Source Sans Pro"/>
                </a:rPr>
                <a:t>Redes Neuronales</a:t>
              </a:r>
            </a:p>
            <a:p>
              <a:pPr marL="11725">
                <a:buSzPct val="100000"/>
                <a:tabLst>
                  <a:tab pos="121285" algn="l"/>
                </a:tabLst>
              </a:pPr>
              <a:r>
                <a:rPr lang="es-ES" sz="700" b="1" spc="-10" dirty="0">
                  <a:solidFill>
                    <a:srgbClr val="262626"/>
                  </a:solidFill>
                  <a:cs typeface="Source Sans Pro"/>
                </a:rPr>
                <a:t>KM: </a:t>
              </a:r>
              <a:r>
                <a:rPr lang="es-ES" sz="700" spc="-10" dirty="0">
                  <a:solidFill>
                    <a:srgbClr val="262626"/>
                  </a:solidFill>
                  <a:cs typeface="Source Sans Pro"/>
                </a:rPr>
                <a:t>Sistemas de Gestión de Conocimiento</a:t>
              </a:r>
            </a:p>
          </p:txBody>
        </p:sp>
      </p:grpSp>
    </p:spTree>
    <p:extLst>
      <p:ext uri="{BB962C8B-B14F-4D97-AF65-F5344CB8AC3E}">
        <p14:creationId xmlns:p14="http://schemas.microsoft.com/office/powerpoint/2010/main" val="39232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89315" y="925326"/>
            <a:ext cx="2821794" cy="303159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SISTEMAS DE INFORMACIÓN TRANSACCIONAL</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Diseñado para recolectar, almacenar, modificar y recuperar todo tipo de información que es generada por las transacciones en una organización. Una transacción es un evento o proceso que genera o modifica la información que se encuentra eventualmente almacenada en un sistema de información. </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1D65E762-11FD-8342-A296-2B200A8D592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SISTEMAS DE INFORMACIÓN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9" name="Grupo 28">
            <a:extLst>
              <a:ext uri="{FF2B5EF4-FFF2-40B4-BE49-F238E27FC236}">
                <a16:creationId xmlns:a16="http://schemas.microsoft.com/office/drawing/2014/main" id="{1FBF21A8-65ED-854E-BA3A-56BC118A0397}"/>
              </a:ext>
            </a:extLst>
          </p:cNvPr>
          <p:cNvGrpSpPr/>
          <p:nvPr/>
        </p:nvGrpSpPr>
        <p:grpSpPr>
          <a:xfrm>
            <a:off x="3960073" y="1194668"/>
            <a:ext cx="4715615" cy="3325663"/>
            <a:chOff x="4156480" y="1666203"/>
            <a:chExt cx="4715615" cy="3325663"/>
          </a:xfrm>
        </p:grpSpPr>
        <p:grpSp>
          <p:nvGrpSpPr>
            <p:cNvPr id="27" name="Grupo 26">
              <a:extLst>
                <a:ext uri="{FF2B5EF4-FFF2-40B4-BE49-F238E27FC236}">
                  <a16:creationId xmlns:a16="http://schemas.microsoft.com/office/drawing/2014/main" id="{39DE5AB8-B515-0442-9518-4545F8139437}"/>
                </a:ext>
              </a:extLst>
            </p:cNvPr>
            <p:cNvGrpSpPr/>
            <p:nvPr/>
          </p:nvGrpSpPr>
          <p:grpSpPr>
            <a:xfrm>
              <a:off x="4156480" y="1685729"/>
              <a:ext cx="340338" cy="3306137"/>
              <a:chOff x="4156480" y="1685729"/>
              <a:chExt cx="340338" cy="3306137"/>
            </a:xfrm>
          </p:grpSpPr>
          <p:sp>
            <p:nvSpPr>
              <p:cNvPr id="17" name="28 Flecha derecha">
                <a:extLst>
                  <a:ext uri="{FF2B5EF4-FFF2-40B4-BE49-F238E27FC236}">
                    <a16:creationId xmlns:a16="http://schemas.microsoft.com/office/drawing/2014/main" id="{667FD7D7-3FD9-CA49-9863-193DF41071C2}"/>
                  </a:ext>
                </a:extLst>
              </p:cNvPr>
              <p:cNvSpPr/>
              <p:nvPr/>
            </p:nvSpPr>
            <p:spPr>
              <a:xfrm rot="16200000">
                <a:off x="3197365" y="2644844"/>
                <a:ext cx="2258568" cy="340338"/>
              </a:xfrm>
              <a:prstGeom prst="rightArrow">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18" name="28 Flecha derecha">
                <a:extLst>
                  <a:ext uri="{FF2B5EF4-FFF2-40B4-BE49-F238E27FC236}">
                    <a16:creationId xmlns:a16="http://schemas.microsoft.com/office/drawing/2014/main" id="{7A0ED992-8D36-1B47-B04F-D312F199B4B5}"/>
                  </a:ext>
                </a:extLst>
              </p:cNvPr>
              <p:cNvSpPr/>
              <p:nvPr/>
            </p:nvSpPr>
            <p:spPr>
              <a:xfrm rot="5400000">
                <a:off x="3197365" y="3692413"/>
                <a:ext cx="2258568" cy="340338"/>
              </a:xfrm>
              <a:prstGeom prst="rightArrow">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grpSp>
        <p:grpSp>
          <p:nvGrpSpPr>
            <p:cNvPr id="28" name="Grupo 27">
              <a:extLst>
                <a:ext uri="{FF2B5EF4-FFF2-40B4-BE49-F238E27FC236}">
                  <a16:creationId xmlns:a16="http://schemas.microsoft.com/office/drawing/2014/main" id="{D4FD92AF-F0EB-694C-B7EC-C2441FBC41AE}"/>
                </a:ext>
              </a:extLst>
            </p:cNvPr>
            <p:cNvGrpSpPr/>
            <p:nvPr/>
          </p:nvGrpSpPr>
          <p:grpSpPr>
            <a:xfrm>
              <a:off x="5397375" y="1666203"/>
              <a:ext cx="3474720" cy="3306137"/>
              <a:chOff x="7077456" y="1508760"/>
              <a:chExt cx="3474720" cy="3306137"/>
            </a:xfrm>
          </p:grpSpPr>
          <p:sp>
            <p:nvSpPr>
              <p:cNvPr id="4" name="Triángulo 3">
                <a:extLst>
                  <a:ext uri="{FF2B5EF4-FFF2-40B4-BE49-F238E27FC236}">
                    <a16:creationId xmlns:a16="http://schemas.microsoft.com/office/drawing/2014/main" id="{D5264697-6C5F-DF4A-86D9-600B05DD54BC}"/>
                  </a:ext>
                </a:extLst>
              </p:cNvPr>
              <p:cNvSpPr/>
              <p:nvPr/>
            </p:nvSpPr>
            <p:spPr>
              <a:xfrm>
                <a:off x="7077456" y="1508760"/>
                <a:ext cx="3474720" cy="3306137"/>
              </a:xfrm>
              <a:prstGeom prst="triangle">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8" name="Conector recto 7">
                <a:extLst>
                  <a:ext uri="{FF2B5EF4-FFF2-40B4-BE49-F238E27FC236}">
                    <a16:creationId xmlns:a16="http://schemas.microsoft.com/office/drawing/2014/main" id="{EA71DC1F-1CBF-B140-A0BC-EA77F0284A6F}"/>
                  </a:ext>
                </a:extLst>
              </p:cNvPr>
              <p:cNvCxnSpPr>
                <a:cxnSpLocks/>
              </p:cNvCxnSpPr>
              <p:nvPr/>
            </p:nvCxnSpPr>
            <p:spPr>
              <a:xfrm>
                <a:off x="8092440" y="2587752"/>
                <a:ext cx="1572768"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ector recto 10">
                <a:extLst>
                  <a:ext uri="{FF2B5EF4-FFF2-40B4-BE49-F238E27FC236}">
                    <a16:creationId xmlns:a16="http://schemas.microsoft.com/office/drawing/2014/main" id="{981144AF-97E2-254D-83FB-3A6F38534EB2}"/>
                  </a:ext>
                </a:extLst>
              </p:cNvPr>
              <p:cNvCxnSpPr>
                <a:cxnSpLocks/>
              </p:cNvCxnSpPr>
              <p:nvPr/>
            </p:nvCxnSpPr>
            <p:spPr>
              <a:xfrm>
                <a:off x="7781544" y="3319272"/>
                <a:ext cx="2185416"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ector recto 13">
                <a:extLst>
                  <a:ext uri="{FF2B5EF4-FFF2-40B4-BE49-F238E27FC236}">
                    <a16:creationId xmlns:a16="http://schemas.microsoft.com/office/drawing/2014/main" id="{2BF4A7A1-173C-7D4F-B737-65B95C5543F1}"/>
                  </a:ext>
                </a:extLst>
              </p:cNvPr>
              <p:cNvCxnSpPr>
                <a:cxnSpLocks/>
              </p:cNvCxnSpPr>
              <p:nvPr/>
            </p:nvCxnSpPr>
            <p:spPr>
              <a:xfrm>
                <a:off x="7306056" y="4123944"/>
                <a:ext cx="324612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bject 7">
                <a:extLst>
                  <a:ext uri="{FF2B5EF4-FFF2-40B4-BE49-F238E27FC236}">
                    <a16:creationId xmlns:a16="http://schemas.microsoft.com/office/drawing/2014/main" id="{7FBDCC1E-40BC-D74C-A222-52B33817E48E}"/>
                  </a:ext>
                </a:extLst>
              </p:cNvPr>
              <p:cNvSpPr txBox="1"/>
              <p:nvPr/>
            </p:nvSpPr>
            <p:spPr>
              <a:xfrm>
                <a:off x="8439720" y="2087950"/>
                <a:ext cx="750192" cy="461665"/>
              </a:xfrm>
              <a:prstGeom prst="rect">
                <a:avLst/>
              </a:prstGeom>
            </p:spPr>
            <p:txBody>
              <a:bodyPr vert="horz" wrap="square" lIns="0" tIns="0" rIns="0" bIns="0" rtlCol="0">
                <a:spAutoFit/>
              </a:bodyPr>
              <a:lstStyle/>
              <a:p>
                <a:pPr marL="11725" algn="ctr">
                  <a:buSzPct val="100000"/>
                  <a:tabLst>
                    <a:tab pos="121285" algn="l"/>
                  </a:tabLst>
                </a:pPr>
                <a:r>
                  <a:rPr lang="es-ES" sz="1000" spc="-10" dirty="0" err="1">
                    <a:solidFill>
                      <a:schemeClr val="bg1"/>
                    </a:solidFill>
                    <a:cs typeface="Source Sans Pro"/>
                  </a:rPr>
                  <a:t>Executive</a:t>
                </a:r>
                <a:endParaRPr lang="es-ES" sz="1000" spc="-10" dirty="0">
                  <a:solidFill>
                    <a:schemeClr val="bg1"/>
                  </a:solidFill>
                  <a:cs typeface="Source Sans Pro"/>
                </a:endParaRPr>
              </a:p>
              <a:p>
                <a:pPr marL="11725" algn="ctr">
                  <a:buSzPct val="100000"/>
                  <a:tabLst>
                    <a:tab pos="121285" algn="l"/>
                  </a:tabLst>
                </a:pPr>
                <a:r>
                  <a:rPr lang="es-ES" sz="1000" spc="-10" dirty="0" err="1">
                    <a:solidFill>
                      <a:schemeClr val="bg1"/>
                    </a:solidFill>
                    <a:cs typeface="Source Sans Pro"/>
                  </a:rPr>
                  <a:t>Information</a:t>
                </a:r>
                <a:endParaRPr lang="es-ES" sz="1000" spc="-10" dirty="0">
                  <a:solidFill>
                    <a:schemeClr val="bg1"/>
                  </a:solidFill>
                  <a:cs typeface="Source Sans Pro"/>
                </a:endParaRPr>
              </a:p>
              <a:p>
                <a:pPr marL="11725" algn="ctr">
                  <a:buSzPct val="100000"/>
                  <a:tabLst>
                    <a:tab pos="121285" algn="l"/>
                  </a:tabLst>
                </a:pPr>
                <a:r>
                  <a:rPr lang="es-ES" sz="1000" spc="-10" dirty="0" err="1">
                    <a:solidFill>
                      <a:schemeClr val="bg1"/>
                    </a:solidFill>
                    <a:cs typeface="Source Sans Pro"/>
                  </a:rPr>
                  <a:t>Systems</a:t>
                </a:r>
                <a:endParaRPr lang="es-PE" sz="1000" spc="-10" dirty="0">
                  <a:solidFill>
                    <a:schemeClr val="bg1"/>
                  </a:solidFill>
                  <a:cs typeface="Source Sans Pro"/>
                </a:endParaRPr>
              </a:p>
            </p:txBody>
          </p:sp>
          <p:sp>
            <p:nvSpPr>
              <p:cNvPr id="20" name="object 7">
                <a:extLst>
                  <a:ext uri="{FF2B5EF4-FFF2-40B4-BE49-F238E27FC236}">
                    <a16:creationId xmlns:a16="http://schemas.microsoft.com/office/drawing/2014/main" id="{F1FE7005-C80A-2549-91C0-FF5EEA2E542A}"/>
                  </a:ext>
                </a:extLst>
              </p:cNvPr>
              <p:cNvSpPr txBox="1"/>
              <p:nvPr/>
            </p:nvSpPr>
            <p:spPr>
              <a:xfrm>
                <a:off x="8375385" y="2815013"/>
                <a:ext cx="878861" cy="307777"/>
              </a:xfrm>
              <a:prstGeom prst="rect">
                <a:avLst/>
              </a:prstGeom>
            </p:spPr>
            <p:txBody>
              <a:bodyPr vert="horz" wrap="square" lIns="0" tIns="0" rIns="0" bIns="0" rtlCol="0">
                <a:spAutoFit/>
              </a:bodyPr>
              <a:lstStyle/>
              <a:p>
                <a:pPr marL="11725" algn="ctr">
                  <a:buSzPct val="100000"/>
                  <a:tabLst>
                    <a:tab pos="121285" algn="l"/>
                  </a:tabLst>
                </a:pPr>
                <a:r>
                  <a:rPr lang="es-ES" sz="1000" spc="-10" dirty="0" err="1">
                    <a:solidFill>
                      <a:schemeClr val="bg1"/>
                    </a:solidFill>
                    <a:cs typeface="Source Sans Pro"/>
                  </a:rPr>
                  <a:t>Decision</a:t>
                </a:r>
                <a:r>
                  <a:rPr lang="es-ES" sz="1000" spc="-10" dirty="0">
                    <a:solidFill>
                      <a:schemeClr val="bg1"/>
                    </a:solidFill>
                    <a:cs typeface="Source Sans Pro"/>
                  </a:rPr>
                  <a:t> </a:t>
                </a:r>
                <a:r>
                  <a:rPr lang="es-ES" sz="1000" spc="-10" dirty="0" err="1">
                    <a:solidFill>
                      <a:schemeClr val="bg1"/>
                    </a:solidFill>
                    <a:cs typeface="Source Sans Pro"/>
                  </a:rPr>
                  <a:t>Support</a:t>
                </a:r>
                <a:r>
                  <a:rPr lang="es-ES" sz="1000" spc="-10" dirty="0">
                    <a:solidFill>
                      <a:schemeClr val="bg1"/>
                    </a:solidFill>
                    <a:cs typeface="Source Sans Pro"/>
                  </a:rPr>
                  <a:t> </a:t>
                </a:r>
                <a:r>
                  <a:rPr lang="es-ES" sz="1000" spc="-10" dirty="0" err="1">
                    <a:solidFill>
                      <a:schemeClr val="bg1"/>
                    </a:solidFill>
                    <a:cs typeface="Source Sans Pro"/>
                  </a:rPr>
                  <a:t>Systems</a:t>
                </a:r>
                <a:endParaRPr lang="es-PE" sz="1000" spc="-10" dirty="0">
                  <a:solidFill>
                    <a:schemeClr val="bg1"/>
                  </a:solidFill>
                  <a:cs typeface="Source Sans Pro"/>
                </a:endParaRPr>
              </a:p>
            </p:txBody>
          </p:sp>
          <p:sp>
            <p:nvSpPr>
              <p:cNvPr id="21" name="object 7">
                <a:extLst>
                  <a:ext uri="{FF2B5EF4-FFF2-40B4-BE49-F238E27FC236}">
                    <a16:creationId xmlns:a16="http://schemas.microsoft.com/office/drawing/2014/main" id="{67EDB835-12AB-7941-8DA7-EDF72A95DDE9}"/>
                  </a:ext>
                </a:extLst>
              </p:cNvPr>
              <p:cNvSpPr txBox="1"/>
              <p:nvPr/>
            </p:nvSpPr>
            <p:spPr>
              <a:xfrm>
                <a:off x="8169903" y="3555677"/>
                <a:ext cx="1289823" cy="461665"/>
              </a:xfrm>
              <a:prstGeom prst="rect">
                <a:avLst/>
              </a:prstGeom>
            </p:spPr>
            <p:txBody>
              <a:bodyPr vert="horz" wrap="square" lIns="0" tIns="0" rIns="0" bIns="0" rtlCol="0">
                <a:spAutoFit/>
              </a:bodyPr>
              <a:lstStyle/>
              <a:p>
                <a:pPr marL="11725" algn="ctr">
                  <a:buSzPct val="100000"/>
                  <a:tabLst>
                    <a:tab pos="121285" algn="l"/>
                  </a:tabLst>
                </a:pPr>
                <a:r>
                  <a:rPr lang="es-ES" sz="1000" spc="-10" dirty="0">
                    <a:solidFill>
                      <a:schemeClr val="bg1"/>
                    </a:solidFill>
                    <a:cs typeface="Source Sans Pro"/>
                  </a:rPr>
                  <a:t>Management </a:t>
                </a:r>
                <a:r>
                  <a:rPr lang="es-ES" sz="1000" spc="-10" dirty="0" err="1">
                    <a:solidFill>
                      <a:schemeClr val="bg1"/>
                    </a:solidFill>
                    <a:cs typeface="Source Sans Pro"/>
                  </a:rPr>
                  <a:t>Information</a:t>
                </a:r>
                <a:endParaRPr lang="es-ES" sz="1000" spc="-10" dirty="0">
                  <a:solidFill>
                    <a:schemeClr val="bg1"/>
                  </a:solidFill>
                  <a:cs typeface="Source Sans Pro"/>
                </a:endParaRPr>
              </a:p>
              <a:p>
                <a:pPr marL="11725" algn="ctr">
                  <a:buSzPct val="100000"/>
                  <a:tabLst>
                    <a:tab pos="121285" algn="l"/>
                  </a:tabLst>
                </a:pPr>
                <a:r>
                  <a:rPr lang="es-ES" sz="1000" spc="-10" dirty="0" err="1">
                    <a:solidFill>
                      <a:schemeClr val="bg1"/>
                    </a:solidFill>
                    <a:cs typeface="Source Sans Pro"/>
                  </a:rPr>
                  <a:t>Systems</a:t>
                </a:r>
                <a:endParaRPr lang="es-PE" sz="1000" spc="-10" dirty="0">
                  <a:solidFill>
                    <a:schemeClr val="bg1"/>
                  </a:solidFill>
                  <a:cs typeface="Source Sans Pro"/>
                </a:endParaRPr>
              </a:p>
            </p:txBody>
          </p:sp>
          <p:sp>
            <p:nvSpPr>
              <p:cNvPr id="22" name="object 7">
                <a:extLst>
                  <a:ext uri="{FF2B5EF4-FFF2-40B4-BE49-F238E27FC236}">
                    <a16:creationId xmlns:a16="http://schemas.microsoft.com/office/drawing/2014/main" id="{732F7291-246C-374A-85B0-9ADD5860FEBB}"/>
                  </a:ext>
                </a:extLst>
              </p:cNvPr>
              <p:cNvSpPr txBox="1"/>
              <p:nvPr/>
            </p:nvSpPr>
            <p:spPr>
              <a:xfrm>
                <a:off x="8169903" y="4296341"/>
                <a:ext cx="1289823" cy="307777"/>
              </a:xfrm>
              <a:prstGeom prst="rect">
                <a:avLst/>
              </a:prstGeom>
            </p:spPr>
            <p:txBody>
              <a:bodyPr vert="horz" wrap="square" lIns="0" tIns="0" rIns="0" bIns="0" rtlCol="0">
                <a:spAutoFit/>
              </a:bodyPr>
              <a:lstStyle/>
              <a:p>
                <a:pPr marL="11725" algn="ctr">
                  <a:buSzPct val="100000"/>
                  <a:tabLst>
                    <a:tab pos="121285" algn="l"/>
                  </a:tabLst>
                </a:pPr>
                <a:r>
                  <a:rPr lang="es-ES" sz="1000" spc="-10" dirty="0" err="1">
                    <a:solidFill>
                      <a:schemeClr val="bg1"/>
                    </a:solidFill>
                    <a:cs typeface="Source Sans Pro"/>
                  </a:rPr>
                  <a:t>Transaction</a:t>
                </a:r>
                <a:r>
                  <a:rPr lang="es-ES" sz="1000" spc="-10" dirty="0">
                    <a:solidFill>
                      <a:schemeClr val="bg1"/>
                    </a:solidFill>
                    <a:cs typeface="Source Sans Pro"/>
                  </a:rPr>
                  <a:t> </a:t>
                </a:r>
                <a:r>
                  <a:rPr lang="es-ES" sz="1000" spc="-10" dirty="0" err="1">
                    <a:solidFill>
                      <a:schemeClr val="bg1"/>
                    </a:solidFill>
                    <a:cs typeface="Source Sans Pro"/>
                  </a:rPr>
                  <a:t>Processing</a:t>
                </a:r>
                <a:r>
                  <a:rPr lang="es-ES" sz="1000" spc="-10" dirty="0">
                    <a:solidFill>
                      <a:schemeClr val="bg1"/>
                    </a:solidFill>
                    <a:cs typeface="Source Sans Pro"/>
                  </a:rPr>
                  <a:t> </a:t>
                </a:r>
                <a:r>
                  <a:rPr lang="es-ES" sz="1000" spc="-10" dirty="0" err="1">
                    <a:solidFill>
                      <a:schemeClr val="bg1"/>
                    </a:solidFill>
                    <a:cs typeface="Source Sans Pro"/>
                  </a:rPr>
                  <a:t>Systems</a:t>
                </a:r>
                <a:endParaRPr lang="es-PE" sz="1000" spc="-10" dirty="0">
                  <a:solidFill>
                    <a:schemeClr val="bg1"/>
                  </a:solidFill>
                  <a:cs typeface="Source Sans Pro"/>
                </a:endParaRPr>
              </a:p>
            </p:txBody>
          </p:sp>
        </p:grpSp>
        <p:sp>
          <p:nvSpPr>
            <p:cNvPr id="23" name="object 7">
              <a:extLst>
                <a:ext uri="{FF2B5EF4-FFF2-40B4-BE49-F238E27FC236}">
                  <a16:creationId xmlns:a16="http://schemas.microsoft.com/office/drawing/2014/main" id="{D910BA1D-BFA7-C544-823E-CE1D8BCAC6AB}"/>
                </a:ext>
              </a:extLst>
            </p:cNvPr>
            <p:cNvSpPr txBox="1"/>
            <p:nvPr/>
          </p:nvSpPr>
          <p:spPr>
            <a:xfrm>
              <a:off x="4647183" y="1995617"/>
              <a:ext cx="750192" cy="184666"/>
            </a:xfrm>
            <a:prstGeom prst="rect">
              <a:avLst/>
            </a:prstGeom>
          </p:spPr>
          <p:txBody>
            <a:bodyPr vert="horz" wrap="square" lIns="0" tIns="0" rIns="0" bIns="0" rtlCol="0">
              <a:spAutoFit/>
            </a:bodyPr>
            <a:lstStyle/>
            <a:p>
              <a:pPr marL="11725" algn="ctr">
                <a:buSzPct val="100000"/>
                <a:tabLst>
                  <a:tab pos="121285" algn="l"/>
                </a:tabLst>
              </a:pPr>
              <a:r>
                <a:rPr lang="es-ES" sz="1200" spc="-10" dirty="0" err="1">
                  <a:cs typeface="Source Sans Pro"/>
                </a:rPr>
                <a:t>Executives</a:t>
              </a:r>
              <a:endParaRPr lang="es-ES" sz="1200" spc="-10" dirty="0">
                <a:cs typeface="Source Sans Pro"/>
              </a:endParaRPr>
            </a:p>
          </p:txBody>
        </p:sp>
        <p:sp>
          <p:nvSpPr>
            <p:cNvPr id="24" name="object 7">
              <a:extLst>
                <a:ext uri="{FF2B5EF4-FFF2-40B4-BE49-F238E27FC236}">
                  <a16:creationId xmlns:a16="http://schemas.microsoft.com/office/drawing/2014/main" id="{10366753-60CF-7C47-9A39-B669178D52DE}"/>
                </a:ext>
              </a:extLst>
            </p:cNvPr>
            <p:cNvSpPr txBox="1"/>
            <p:nvPr/>
          </p:nvSpPr>
          <p:spPr>
            <a:xfrm>
              <a:off x="4647183" y="2715446"/>
              <a:ext cx="750192" cy="369332"/>
            </a:xfrm>
            <a:prstGeom prst="rect">
              <a:avLst/>
            </a:prstGeom>
          </p:spPr>
          <p:txBody>
            <a:bodyPr vert="horz" wrap="square" lIns="0" tIns="0" rIns="0" bIns="0" rtlCol="0">
              <a:spAutoFit/>
            </a:bodyPr>
            <a:lstStyle/>
            <a:p>
              <a:pPr marL="11725" algn="ctr">
                <a:buSzPct val="100000"/>
                <a:tabLst>
                  <a:tab pos="121285" algn="l"/>
                </a:tabLst>
              </a:pPr>
              <a:r>
                <a:rPr lang="es-ES" sz="1200" spc="-10" dirty="0">
                  <a:cs typeface="Source Sans Pro"/>
                </a:rPr>
                <a:t>Senior</a:t>
              </a:r>
            </a:p>
            <a:p>
              <a:pPr marL="11725" algn="ctr">
                <a:buSzPct val="100000"/>
                <a:tabLst>
                  <a:tab pos="121285" algn="l"/>
                </a:tabLst>
              </a:pPr>
              <a:r>
                <a:rPr lang="es-ES" sz="1200" spc="-10" dirty="0">
                  <a:cs typeface="Source Sans Pro"/>
                </a:rPr>
                <a:t>Managers</a:t>
              </a:r>
            </a:p>
          </p:txBody>
        </p:sp>
        <p:sp>
          <p:nvSpPr>
            <p:cNvPr id="25" name="object 7">
              <a:extLst>
                <a:ext uri="{FF2B5EF4-FFF2-40B4-BE49-F238E27FC236}">
                  <a16:creationId xmlns:a16="http://schemas.microsoft.com/office/drawing/2014/main" id="{E5C88D7B-AEC6-7A46-ACD9-86F2EB36D27F}"/>
                </a:ext>
              </a:extLst>
            </p:cNvPr>
            <p:cNvSpPr txBox="1"/>
            <p:nvPr/>
          </p:nvSpPr>
          <p:spPr>
            <a:xfrm>
              <a:off x="4647183" y="3500947"/>
              <a:ext cx="750192" cy="369332"/>
            </a:xfrm>
            <a:prstGeom prst="rect">
              <a:avLst/>
            </a:prstGeom>
          </p:spPr>
          <p:txBody>
            <a:bodyPr vert="horz" wrap="square" lIns="0" tIns="0" rIns="0" bIns="0" rtlCol="0">
              <a:spAutoFit/>
            </a:bodyPr>
            <a:lstStyle/>
            <a:p>
              <a:pPr marL="11725" algn="ctr">
                <a:buSzPct val="100000"/>
                <a:tabLst>
                  <a:tab pos="121285" algn="l"/>
                </a:tabLst>
              </a:pPr>
              <a:r>
                <a:rPr lang="es-ES" sz="1200" spc="-10" dirty="0" err="1">
                  <a:cs typeface="Source Sans Pro"/>
                </a:rPr>
                <a:t>Middle</a:t>
              </a:r>
              <a:endParaRPr lang="es-ES" sz="1200" spc="-10" dirty="0">
                <a:cs typeface="Source Sans Pro"/>
              </a:endParaRPr>
            </a:p>
            <a:p>
              <a:pPr marL="11725" algn="ctr">
                <a:buSzPct val="100000"/>
                <a:tabLst>
                  <a:tab pos="121285" algn="l"/>
                </a:tabLst>
              </a:pPr>
              <a:r>
                <a:rPr lang="es-ES" sz="1200" spc="-10" dirty="0">
                  <a:cs typeface="Source Sans Pro"/>
                </a:rPr>
                <a:t>Managers</a:t>
              </a:r>
            </a:p>
          </p:txBody>
        </p:sp>
        <p:sp>
          <p:nvSpPr>
            <p:cNvPr id="26" name="object 7">
              <a:extLst>
                <a:ext uri="{FF2B5EF4-FFF2-40B4-BE49-F238E27FC236}">
                  <a16:creationId xmlns:a16="http://schemas.microsoft.com/office/drawing/2014/main" id="{497ABC3C-B241-1848-B4BF-CC70FCF74289}"/>
                </a:ext>
              </a:extLst>
            </p:cNvPr>
            <p:cNvSpPr txBox="1"/>
            <p:nvPr/>
          </p:nvSpPr>
          <p:spPr>
            <a:xfrm>
              <a:off x="4647183" y="4419452"/>
              <a:ext cx="750192" cy="184666"/>
            </a:xfrm>
            <a:prstGeom prst="rect">
              <a:avLst/>
            </a:prstGeom>
          </p:spPr>
          <p:txBody>
            <a:bodyPr vert="horz" wrap="square" lIns="0" tIns="0" rIns="0" bIns="0" rtlCol="0">
              <a:spAutoFit/>
            </a:bodyPr>
            <a:lstStyle/>
            <a:p>
              <a:pPr marL="11725" algn="ctr">
                <a:buSzPct val="100000"/>
                <a:tabLst>
                  <a:tab pos="121285" algn="l"/>
                </a:tabLst>
              </a:pPr>
              <a:r>
                <a:rPr lang="es-ES" sz="1200" spc="-10" dirty="0" err="1">
                  <a:cs typeface="Source Sans Pro"/>
                </a:rPr>
                <a:t>Workers</a:t>
              </a:r>
              <a:endParaRPr lang="es-ES" sz="1200" spc="-10" dirty="0">
                <a:cs typeface="Source Sans Pro"/>
              </a:endParaRPr>
            </a:p>
          </p:txBody>
        </p:sp>
      </p:grpSp>
    </p:spTree>
    <p:extLst>
      <p:ext uri="{BB962C8B-B14F-4D97-AF65-F5344CB8AC3E}">
        <p14:creationId xmlns:p14="http://schemas.microsoft.com/office/powerpoint/2010/main" val="372390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973753" cy="1400383"/>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SISTEMAS DE INFORMACIÓN EXPERTOS</a:t>
            </a:r>
            <a:endParaRPr lang="es-PE" sz="1600" b="1"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400" spc="-10" dirty="0">
                <a:solidFill>
                  <a:srgbClr val="262626"/>
                </a:solidFill>
                <a:cs typeface="Source Sans Pro"/>
              </a:rPr>
              <a:t>Un “Sistema Experto” es un sistema que emplea conocimiento humano capturado en una computadora para resolver problemas que normalmente requieran de expertos humanos.</a:t>
            </a:r>
          </a:p>
          <a:p>
            <a:pPr marL="180975" indent="-169863">
              <a:buSzPct val="100000"/>
              <a:buFont typeface="Arial" panose="020B0604020202020204" pitchFamily="34" charset="0"/>
              <a:buChar char="•"/>
              <a:tabLst>
                <a:tab pos="120650" algn="l"/>
              </a:tabLst>
            </a:pPr>
            <a:endParaRPr lang="es-ES" sz="14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400" spc="-10" dirty="0">
                <a:solidFill>
                  <a:srgbClr val="262626"/>
                </a:solidFill>
                <a:cs typeface="Source Sans Pro"/>
              </a:rPr>
              <a:t>Los sistemas expertos son una de las aplicaciones de la inteligencia artificial que pretende simular el razonamiento humano, de la misma manera que lo haría un experto en un área de especialización</a:t>
            </a:r>
            <a:endParaRPr lang="es-PE" sz="1400" spc="-10" dirty="0">
              <a:solidFill>
                <a:srgbClr val="262626"/>
              </a:solidFill>
              <a:cs typeface="Source Sans Pro"/>
            </a:endParaRPr>
          </a:p>
        </p:txBody>
      </p:sp>
      <p:sp>
        <p:nvSpPr>
          <p:cNvPr id="6" name="Rectangle 5">
            <a:extLst>
              <a:ext uri="{FF2B5EF4-FFF2-40B4-BE49-F238E27FC236}">
                <a16:creationId xmlns:a16="http://schemas.microsoft.com/office/drawing/2014/main" id="{1833244E-840A-644F-AED9-465D8F502BD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SISTEMAS DE INFORMACIÓN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A00A2225-6C72-0644-A567-5C51A7FE5AD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3237" y="2551176"/>
            <a:ext cx="8172451" cy="2682811"/>
          </a:xfrm>
          <a:prstGeom prst="rect">
            <a:avLst/>
          </a:prstGeom>
        </p:spPr>
      </p:pic>
    </p:spTree>
    <p:extLst>
      <p:ext uri="{BB962C8B-B14F-4D97-AF65-F5344CB8AC3E}">
        <p14:creationId xmlns:p14="http://schemas.microsoft.com/office/powerpoint/2010/main" val="428234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3748723" cy="3770263"/>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INTELIGENCIA ARTIFICIAL</a:t>
            </a:r>
            <a:endParaRPr lang="es-PE" sz="1600" b="1"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Es el conjunto de capacidades cognoscitivas e intelectuales expresadas por sistemas informáticos o combinaciones de algoritmos cuyo propósito es la creación de máquinas que imiten la inteligencia humana para realizar tareas, y que pueden mejorar conforme recopilen información.</a:t>
            </a:r>
          </a:p>
          <a:p>
            <a:pPr marL="180975" indent="-169863">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Aplicaciones de la inteligencia artificial en las cadenas de suministros en la gestión de inventarios, la planificación de la demanda, la programación de la producción, en las rutas de entrega optimizadas o en los pronósticos mejorados.</a:t>
            </a:r>
          </a:p>
        </p:txBody>
      </p:sp>
      <p:sp>
        <p:nvSpPr>
          <p:cNvPr id="6" name="Rectangle 5">
            <a:extLst>
              <a:ext uri="{FF2B5EF4-FFF2-40B4-BE49-F238E27FC236}">
                <a16:creationId xmlns:a16="http://schemas.microsoft.com/office/drawing/2014/main" id="{E8228BE2-C4E2-5545-9C56-8D0F6DA8767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SISTEMAS DE INFORMACIÓN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7A0A1DB2-BDBA-7340-9570-411C307E6F5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0"/>
            <a:ext cx="4392612" cy="5715000"/>
          </a:xfrm>
          <a:prstGeom prst="rect">
            <a:avLst/>
          </a:prstGeom>
        </p:spPr>
      </p:pic>
    </p:spTree>
    <p:extLst>
      <p:ext uri="{BB962C8B-B14F-4D97-AF65-F5344CB8AC3E}">
        <p14:creationId xmlns:p14="http://schemas.microsoft.com/office/powerpoint/2010/main" val="282389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887108D-7BEB-3241-9C3E-2F3BBBBAF508}"/>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81D9BDEF-0555-F44C-89CC-A09CFF616E8B}"/>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QUÉ ES UN</a:t>
            </a:r>
            <a:br>
              <a:rPr lang="es-PE" sz="2800" dirty="0">
                <a:solidFill>
                  <a:schemeClr val="bg1"/>
                </a:solidFill>
                <a:latin typeface="Graphik Regular" charset="0"/>
              </a:rPr>
            </a:br>
            <a:r>
              <a:rPr lang="es-PE" sz="2800" b="1" dirty="0">
                <a:solidFill>
                  <a:schemeClr val="bg1"/>
                </a:solidFill>
                <a:latin typeface="Graphik Bold" charset="0"/>
                <a:ea typeface="Graphik Bold" charset="0"/>
                <a:cs typeface="Graphik Bold" charset="0"/>
              </a:rPr>
              <a:t>SISTEMA ERP</a:t>
            </a:r>
          </a:p>
        </p:txBody>
      </p:sp>
      <p:pic>
        <p:nvPicPr>
          <p:cNvPr id="8" name="Imagen 7">
            <a:extLst>
              <a:ext uri="{FF2B5EF4-FFF2-40B4-BE49-F238E27FC236}">
                <a16:creationId xmlns:a16="http://schemas.microsoft.com/office/drawing/2014/main" id="{2EECCD7C-14A7-E246-8BE6-707C7E838B37}"/>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90719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Yge96mEv"/>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15224</TotalTime>
  <Words>3791</Words>
  <Application>Microsoft Office PowerPoint</Application>
  <PresentationFormat>Presentación en pantalla (16:10)</PresentationFormat>
  <Paragraphs>436</Paragraphs>
  <Slides>39</Slides>
  <Notes>35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39</vt:i4>
      </vt:variant>
    </vt:vector>
  </HeadingPairs>
  <TitlesOfParts>
    <vt:vector size="49" baseType="lpstr">
      <vt:lpstr>Arial</vt:lpstr>
      <vt:lpstr>Calibri</vt:lpstr>
      <vt:lpstr>Cambria Math</vt:lpstr>
      <vt:lpstr>DejaVu LGC Sans</vt:lpstr>
      <vt:lpstr>Graphik Bold</vt:lpstr>
      <vt:lpstr>Graphik Regular</vt:lpstr>
      <vt:lpstr>Graphik-Medium</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ISIL</dc:creator>
  <cp:lastModifiedBy>Rosa Maria Muñoz Mendo</cp:lastModifiedBy>
  <cp:revision>865</cp:revision>
  <cp:lastPrinted>2018-01-16T21:42:59Z</cp:lastPrinted>
  <dcterms:created xsi:type="dcterms:W3CDTF">2016-10-06T14:52:02Z</dcterms:created>
  <dcterms:modified xsi:type="dcterms:W3CDTF">2024-08-09T17:15:52Z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